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7" r:id="rId3"/>
    <p:sldId id="269" r:id="rId4"/>
    <p:sldId id="268" r:id="rId5"/>
    <p:sldId id="257" r:id="rId6"/>
    <p:sldId id="270" r:id="rId7"/>
    <p:sldId id="271" r:id="rId8"/>
    <p:sldId id="272" r:id="rId9"/>
    <p:sldId id="273" r:id="rId10"/>
    <p:sldId id="258" r:id="rId11"/>
    <p:sldId id="274" r:id="rId12"/>
    <p:sldId id="259" r:id="rId13"/>
    <p:sldId id="260" r:id="rId14"/>
    <p:sldId id="266" r:id="rId15"/>
    <p:sldId id="261" r:id="rId16"/>
    <p:sldId id="262" r:id="rId17"/>
    <p:sldId id="275" r:id="rId18"/>
    <p:sldId id="276" r:id="rId19"/>
    <p:sldId id="263" r:id="rId20"/>
    <p:sldId id="265" r:id="rId21"/>
    <p:sldId id="277" r:id="rId22"/>
    <p:sldId id="278" r:id="rId23"/>
    <p:sldId id="26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32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31" autoAdjust="0"/>
    <p:restoredTop sz="94552"/>
  </p:normalViewPr>
  <p:slideViewPr>
    <p:cSldViewPr snapToGrid="0">
      <p:cViewPr varScale="1">
        <p:scale>
          <a:sx n="102" d="100"/>
          <a:sy n="102" d="100"/>
        </p:scale>
        <p:origin x="20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2B7F2-4ED9-403D-8D8A-879FE3B4014E}" type="datetimeFigureOut">
              <a:rPr lang="en-US" smtClean="0"/>
              <a:t>1/26/26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C423D-7B4B-467C-A396-4684F9D5D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38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423D-7B4B-467C-A396-4684F9D5D1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56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5F216-2303-CCCA-7D04-79620CCE8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DF3928-A26A-F38D-C6F5-97DB4FADB7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2A3A11-865A-DF9F-A27C-4E1CC7A3A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DEB9D-08EC-47E5-FEF5-2AA21C50B2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423D-7B4B-467C-A396-4684F9D5D1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51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55569-A1C6-A157-CACB-9E8487909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C6549B-9DAF-0496-90AD-096F4EB553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3E6D8F-6BF3-BFDE-B4D5-BFBA1E920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70B30-CF18-3F24-768D-32980F396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423D-7B4B-467C-A396-4684F9D5D1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15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5E7D5-C01F-CAE1-E3DF-BAC7AB9F1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C58C78-CE4F-9834-3E31-B6898E1AB4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91BD2-128B-5E1F-D2FE-DFA909A07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04296-64C0-5F26-AD31-E94DCEE973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423D-7B4B-467C-A396-4684F9D5D1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01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3DE8D-798D-7555-88AA-4E95AF2C47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55F20-0008-EC69-AC5E-D4FE09F79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C1490-2FD4-AA50-BF50-4CF45762E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235BF-6526-76F5-5969-04EDDEEC0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8706E-08C5-A163-CBC0-FC7AE816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9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D9BE5-8A2D-8C54-A867-730006CEF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9E8D7C-1733-7420-C8E2-E1B600840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5AF03-26F1-AC4F-04EC-3410C5C6D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AABDB-17A1-FDF0-E308-D956490B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79D9C-4CC0-24EA-6C38-5F06378D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73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587074-DFB1-F2E5-FE3E-E983588B54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C33FA0-2BA5-C1F9-9453-A4C2D05CA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E3321-B3F2-4A16-8C64-8DC325FAA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188C8-C17F-3F52-8E89-BDA6863AC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9C3A1-BC56-130D-575A-B17453EB5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02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25F3D-D312-928A-32FE-7257407D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46CF6-4835-2587-BDF2-EA47C33EE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4588C-59DE-2F0B-8FC0-84C64C1DD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D2A61-CE4A-8891-E424-CCBF1B921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80E8D-334E-B257-73DB-24B5D00D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97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D9CC0-142D-0422-B915-B6015A2B3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0E424-1A09-B3F5-445E-3D6A9FEB9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8D41-581E-95D0-BC61-2FC75315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B768F-F744-A98F-FDDE-2F26B1189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01A2D-EE1F-C63F-6E0B-EA54C33E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E3A80-A87E-D958-D2DB-90FEF1C6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5DEB2-CCCE-F170-1F5E-3F550729F6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B4791-08C3-3085-79B4-63C4A6C20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416DA-E63F-75F7-16BF-6FE054943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DB0CF-1249-793C-6933-723E973A6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69478-216A-E420-4871-50B60E4EF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27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1A8BE-99EA-CEB3-F967-3E3C3056C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E3B47-DE42-B6AC-886D-392613950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DDFE9-841D-4C7F-2B89-B3FB2ED46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64B45-0D56-BCEA-CB35-E3A628EB19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DB7089-3B4E-CA12-8290-AD730D2462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0ACA35-7947-CC39-9F84-DF76F92C5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02F98D-335D-5379-B7EB-51568888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B6135E-532D-47C6-EBF4-BCF9B6FA8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8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4037-D3AD-4234-3784-617F28141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95E707-9B4D-9764-18C2-E6F951D11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D1A7BC-9FD1-F3A1-FF97-C3B77D32C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21E4CE-523B-97B0-46D1-83937B16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65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D7AEB8-1F39-B754-CEB1-E6CC74FE3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E0D89-B5C6-76DF-E3EE-7BC349C73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50BEE-FACB-CCF3-75B9-D90A28BF1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3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4B739-52C1-EC9C-BAB6-2190F2E5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D22FE-F550-4965-05BB-3BD1B961B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F61AD-E898-1348-500B-D53F8E68D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2113D-70B5-1554-B46B-E1FA9BE81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BD78A-BCFB-145F-3560-0F0D234A8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CCA62-BD49-0A4E-BA55-F4548E5B3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13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5451F-A63A-4CA9-56FB-FF25D44D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DEC0B8-E9A4-D6BC-BB6C-AC4DBBD0EB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E3693-0009-6A56-43F4-448D30D46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5BE45-3029-7D5B-0B91-A6442F2C0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A3B2A-5F1E-D057-20F7-C50014622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A52A6-6EBB-F9BC-7FF0-B021E1437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49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5452CD-2F74-E689-677A-5D2A444E6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0BF50-C904-90BC-1C17-1DDCAF202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C5E9F-45E2-2B0B-2F8B-77B2BFB007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4A5567-2D39-432B-A86B-39F40DF129F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354A3-E78A-1718-5D47-74ED7E2BE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0D6CD-F51E-9292-4433-501911A88F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3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jpe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F4EB994-CE36-BBE7-DA7B-A57EF8235A71}"/>
              </a:ext>
            </a:extLst>
          </p:cNvPr>
          <p:cNvSpPr/>
          <p:nvPr/>
        </p:nvSpPr>
        <p:spPr>
          <a:xfrm>
            <a:off x="0" y="1474987"/>
            <a:ext cx="2509675" cy="33451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706CD9C-BDF8-D53A-EC65-A6A3AA46D577}"/>
              </a:ext>
            </a:extLst>
          </p:cNvPr>
          <p:cNvSpPr/>
          <p:nvPr/>
        </p:nvSpPr>
        <p:spPr>
          <a:xfrm rot="5400000">
            <a:off x="3097426" y="268609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308E4A-B3EC-0189-B846-E5C3F3EAE95C}"/>
              </a:ext>
            </a:extLst>
          </p:cNvPr>
          <p:cNvSpPr/>
          <p:nvPr/>
        </p:nvSpPr>
        <p:spPr>
          <a:xfrm rot="5400000">
            <a:off x="2701322" y="268609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B3BEBB-F496-31FC-2167-6216D8C60E9D}"/>
              </a:ext>
            </a:extLst>
          </p:cNvPr>
          <p:cNvSpPr/>
          <p:nvPr/>
        </p:nvSpPr>
        <p:spPr>
          <a:xfrm rot="5400000">
            <a:off x="2305217" y="268609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CE1CD8-A77F-DB25-7959-F156DA3DEACF}"/>
              </a:ext>
            </a:extLst>
          </p:cNvPr>
          <p:cNvSpPr/>
          <p:nvPr/>
        </p:nvSpPr>
        <p:spPr>
          <a:xfrm>
            <a:off x="2708160" y="2991244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7DC428-68C5-9FBC-65A4-6773711B108A}"/>
              </a:ext>
            </a:extLst>
          </p:cNvPr>
          <p:cNvSpPr/>
          <p:nvPr/>
        </p:nvSpPr>
        <p:spPr>
          <a:xfrm>
            <a:off x="2708160" y="2660119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DA5666-D6B9-7672-0C3A-F03BCFF93E2E}"/>
              </a:ext>
            </a:extLst>
          </p:cNvPr>
          <p:cNvSpPr/>
          <p:nvPr/>
        </p:nvSpPr>
        <p:spPr>
          <a:xfrm>
            <a:off x="2708160" y="2328994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4CE3F8-9F6A-233D-19DA-D55356C1E5B5}"/>
              </a:ext>
            </a:extLst>
          </p:cNvPr>
          <p:cNvSpPr/>
          <p:nvPr/>
        </p:nvSpPr>
        <p:spPr>
          <a:xfrm>
            <a:off x="2884202" y="2002869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50E2141D-8661-2873-8F84-A87578722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945" y="2561256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C811C460-4561-A612-7D62-9C39370CE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178" y="2089768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AABA0E3-0B5F-6C96-1D64-A5558ACDEC74}"/>
              </a:ext>
            </a:extLst>
          </p:cNvPr>
          <p:cNvSpPr/>
          <p:nvPr/>
        </p:nvSpPr>
        <p:spPr>
          <a:xfrm rot="5400000">
            <a:off x="6647076" y="277299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670E43-A53E-2E50-AD5E-115D37F70437}"/>
              </a:ext>
            </a:extLst>
          </p:cNvPr>
          <p:cNvSpPr/>
          <p:nvPr/>
        </p:nvSpPr>
        <p:spPr>
          <a:xfrm rot="5400000">
            <a:off x="6250972" y="277299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A50BC17-0A53-FB1B-C32E-768989C073F7}"/>
              </a:ext>
            </a:extLst>
          </p:cNvPr>
          <p:cNvSpPr/>
          <p:nvPr/>
        </p:nvSpPr>
        <p:spPr>
          <a:xfrm rot="5400000">
            <a:off x="5854867" y="277299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CCF20AE-B10E-1CD0-09C7-64FAF0BC3AE1}"/>
              </a:ext>
            </a:extLst>
          </p:cNvPr>
          <p:cNvSpPr/>
          <p:nvPr/>
        </p:nvSpPr>
        <p:spPr>
          <a:xfrm>
            <a:off x="6257810" y="3078144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47FD0FF-E7E0-D1A5-7812-159872FA5C06}"/>
              </a:ext>
            </a:extLst>
          </p:cNvPr>
          <p:cNvSpPr/>
          <p:nvPr/>
        </p:nvSpPr>
        <p:spPr>
          <a:xfrm>
            <a:off x="6257810" y="2747019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F3051DC-2B96-AB0C-C93A-37449C5C756E}"/>
              </a:ext>
            </a:extLst>
          </p:cNvPr>
          <p:cNvSpPr/>
          <p:nvPr/>
        </p:nvSpPr>
        <p:spPr>
          <a:xfrm>
            <a:off x="6257810" y="2415894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BB870E7-8A73-9EBF-653E-BFD83A78BBA8}"/>
              </a:ext>
            </a:extLst>
          </p:cNvPr>
          <p:cNvSpPr/>
          <p:nvPr/>
        </p:nvSpPr>
        <p:spPr>
          <a:xfrm>
            <a:off x="6433852" y="2089769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CC8B90D8-4DD3-303B-AAC7-8E1BA68B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95" y="2648156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C1F99566-FCC0-80A6-2A27-DCBECE5BC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828" y="2176668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4078C6F-7305-516F-A414-B7F2B007C68D}"/>
              </a:ext>
            </a:extLst>
          </p:cNvPr>
          <p:cNvSpPr txBox="1"/>
          <p:nvPr/>
        </p:nvSpPr>
        <p:spPr>
          <a:xfrm>
            <a:off x="2804159" y="3564772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latin typeface="Bahnschrift SemiLight Condensed" panose="020B050204020402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144B260-6B1B-29D2-B90D-CEF4D988352B}"/>
              </a:ext>
            </a:extLst>
          </p:cNvPr>
          <p:cNvSpPr/>
          <p:nvPr/>
        </p:nvSpPr>
        <p:spPr>
          <a:xfrm rot="5400000">
            <a:off x="6675058" y="558588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22807A-6B52-A915-26BC-449070F24EA3}"/>
              </a:ext>
            </a:extLst>
          </p:cNvPr>
          <p:cNvSpPr/>
          <p:nvPr/>
        </p:nvSpPr>
        <p:spPr>
          <a:xfrm rot="5400000">
            <a:off x="6278954" y="558588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B25A3C1-CC41-71DB-048B-F221BE5A796E}"/>
              </a:ext>
            </a:extLst>
          </p:cNvPr>
          <p:cNvSpPr/>
          <p:nvPr/>
        </p:nvSpPr>
        <p:spPr>
          <a:xfrm rot="5400000">
            <a:off x="5882849" y="558588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B33097-4520-719B-3F45-2E3EB8294BE6}"/>
              </a:ext>
            </a:extLst>
          </p:cNvPr>
          <p:cNvSpPr/>
          <p:nvPr/>
        </p:nvSpPr>
        <p:spPr>
          <a:xfrm>
            <a:off x="6285792" y="5891034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BBACC5-B743-411A-C3BD-49FE6616A276}"/>
              </a:ext>
            </a:extLst>
          </p:cNvPr>
          <p:cNvSpPr/>
          <p:nvPr/>
        </p:nvSpPr>
        <p:spPr>
          <a:xfrm>
            <a:off x="6285792" y="5559909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A3494E-5771-C3D8-9F2F-77AE77C35585}"/>
              </a:ext>
            </a:extLst>
          </p:cNvPr>
          <p:cNvSpPr/>
          <p:nvPr/>
        </p:nvSpPr>
        <p:spPr>
          <a:xfrm>
            <a:off x="6285792" y="5228784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C2795D2-F1BF-CE94-8A6B-44901BCA5AEA}"/>
              </a:ext>
            </a:extLst>
          </p:cNvPr>
          <p:cNvSpPr/>
          <p:nvPr/>
        </p:nvSpPr>
        <p:spPr>
          <a:xfrm>
            <a:off x="6461834" y="4902659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03D580D6-79D7-2186-A93F-56610A2EA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77" y="5461046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D1450D98-739F-8887-6C3B-2850B9464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810" y="4989558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FDD57E55-9928-5301-88F2-574939F3C291}"/>
              </a:ext>
            </a:extLst>
          </p:cNvPr>
          <p:cNvSpPr/>
          <p:nvPr/>
        </p:nvSpPr>
        <p:spPr>
          <a:xfrm>
            <a:off x="5931490" y="4372031"/>
            <a:ext cx="2481439" cy="248143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5CA3B92-2008-FC7D-D5BD-E82FAAAB84BA}"/>
              </a:ext>
            </a:extLst>
          </p:cNvPr>
          <p:cNvSpPr/>
          <p:nvPr/>
        </p:nvSpPr>
        <p:spPr>
          <a:xfrm rot="5400000">
            <a:off x="719398" y="2746109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297C8A7-4C43-7FCE-8FAF-1F07DDB94F24}"/>
              </a:ext>
            </a:extLst>
          </p:cNvPr>
          <p:cNvSpPr/>
          <p:nvPr/>
        </p:nvSpPr>
        <p:spPr>
          <a:xfrm rot="5400000">
            <a:off x="323294" y="2746109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929F7E8-9CFF-33D3-B9D2-38B5F4981DDC}"/>
              </a:ext>
            </a:extLst>
          </p:cNvPr>
          <p:cNvSpPr/>
          <p:nvPr/>
        </p:nvSpPr>
        <p:spPr>
          <a:xfrm rot="5400000">
            <a:off x="-72811" y="2746109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86AB9D4-4145-D154-5178-92E6ED67F2C6}"/>
              </a:ext>
            </a:extLst>
          </p:cNvPr>
          <p:cNvSpPr/>
          <p:nvPr/>
        </p:nvSpPr>
        <p:spPr>
          <a:xfrm>
            <a:off x="330132" y="3051262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8D8EB59-3E44-7878-42F4-B406558CFEB6}"/>
              </a:ext>
            </a:extLst>
          </p:cNvPr>
          <p:cNvSpPr/>
          <p:nvPr/>
        </p:nvSpPr>
        <p:spPr>
          <a:xfrm>
            <a:off x="330132" y="2720137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8384B3E-7558-B2B1-6E09-4EF52B7DC2FA}"/>
              </a:ext>
            </a:extLst>
          </p:cNvPr>
          <p:cNvSpPr/>
          <p:nvPr/>
        </p:nvSpPr>
        <p:spPr>
          <a:xfrm>
            <a:off x="330132" y="2389012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A9F68D7-0EEE-9799-4983-C63C3ED04B20}"/>
              </a:ext>
            </a:extLst>
          </p:cNvPr>
          <p:cNvSpPr/>
          <p:nvPr/>
        </p:nvSpPr>
        <p:spPr>
          <a:xfrm>
            <a:off x="506174" y="2062887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1AFBF86D-F438-62A3-EF86-7902C3CA4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17" y="2621274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18A5ABD8-CA56-B405-FF65-DCB92F1DB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44" y="2121183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0477531-4AEC-33AD-3115-251D449AE925}"/>
              </a:ext>
            </a:extLst>
          </p:cNvPr>
          <p:cNvSpPr txBox="1"/>
          <p:nvPr/>
        </p:nvSpPr>
        <p:spPr>
          <a:xfrm>
            <a:off x="426131" y="3624790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703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154">
            <a:extLst>
              <a:ext uri="{FF2B5EF4-FFF2-40B4-BE49-F238E27FC236}">
                <a16:creationId xmlns:a16="http://schemas.microsoft.com/office/drawing/2014/main" id="{6E830DA2-D141-0080-A10A-18F2803EEF8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5706" y="-533400"/>
            <a:ext cx="12790393" cy="617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FA0AD19-2E2F-4A50-4961-529E2C1BDCC1}"/>
              </a:ext>
            </a:extLst>
          </p:cNvPr>
          <p:cNvSpPr/>
          <p:nvPr/>
        </p:nvSpPr>
        <p:spPr>
          <a:xfrm>
            <a:off x="6420532" y="517002"/>
            <a:ext cx="1388311" cy="1782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027736-622C-7588-A664-D2552D396E81}"/>
              </a:ext>
            </a:extLst>
          </p:cNvPr>
          <p:cNvCxnSpPr>
            <a:cxnSpLocks/>
          </p:cNvCxnSpPr>
          <p:nvPr/>
        </p:nvCxnSpPr>
        <p:spPr>
          <a:xfrm>
            <a:off x="576488" y="2419432"/>
            <a:ext cx="12524755" cy="1354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9420BF-5155-0B76-96E2-4E01FD9A4176}"/>
              </a:ext>
            </a:extLst>
          </p:cNvPr>
          <p:cNvSpPr txBox="1"/>
          <p:nvPr/>
        </p:nvSpPr>
        <p:spPr>
          <a:xfrm>
            <a:off x="608745" y="2981975"/>
            <a:ext cx="134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cs typeface="Times New Roman" panose="02020603050405020304" pitchFamily="18" charset="0"/>
              </a:rPr>
              <a:t>R&amp;D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81463F-234D-8526-28A4-E833F44C1E25}"/>
              </a:ext>
            </a:extLst>
          </p:cNvPr>
          <p:cNvSpPr txBox="1"/>
          <p:nvPr/>
        </p:nvSpPr>
        <p:spPr>
          <a:xfrm>
            <a:off x="608745" y="1286648"/>
            <a:ext cx="1400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Academy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BC46A-7770-4085-667C-0FD21E0B021C}"/>
              </a:ext>
            </a:extLst>
          </p:cNvPr>
          <p:cNvSpPr txBox="1"/>
          <p:nvPr/>
        </p:nvSpPr>
        <p:spPr>
          <a:xfrm>
            <a:off x="578340" y="4300271"/>
            <a:ext cx="247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cs typeface="Times New Roman" panose="02020603050405020304" pitchFamily="18" charset="0"/>
              </a:rPr>
              <a:t>Startup</a:t>
            </a:r>
            <a:endParaRPr lang="en-GB" sz="2000" b="1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915B31-43A5-4C0B-2D61-3084F6EA5194}"/>
              </a:ext>
            </a:extLst>
          </p:cNvPr>
          <p:cNvCxnSpPr>
            <a:cxnSpLocks/>
          </p:cNvCxnSpPr>
          <p:nvPr/>
        </p:nvCxnSpPr>
        <p:spPr>
          <a:xfrm>
            <a:off x="533627" y="3846109"/>
            <a:ext cx="12567616" cy="1351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0FA5A9C-18E7-6EEE-15A1-8042AFC24EFB}"/>
              </a:ext>
            </a:extLst>
          </p:cNvPr>
          <p:cNvCxnSpPr>
            <a:cxnSpLocks/>
          </p:cNvCxnSpPr>
          <p:nvPr/>
        </p:nvCxnSpPr>
        <p:spPr>
          <a:xfrm>
            <a:off x="1923146" y="500743"/>
            <a:ext cx="0" cy="465704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68B5793-D12D-F5DF-E339-A600EE2EDF3E}"/>
              </a:ext>
            </a:extLst>
          </p:cNvPr>
          <p:cNvSpPr/>
          <p:nvPr/>
        </p:nvSpPr>
        <p:spPr>
          <a:xfrm>
            <a:off x="2039258" y="675396"/>
            <a:ext cx="2521566" cy="47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High school student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B6A0E8F-C178-A5C1-C7BD-3FAF3668010A}"/>
              </a:ext>
            </a:extLst>
          </p:cNvPr>
          <p:cNvCxnSpPr>
            <a:cxnSpLocks/>
          </p:cNvCxnSpPr>
          <p:nvPr/>
        </p:nvCxnSpPr>
        <p:spPr>
          <a:xfrm>
            <a:off x="4717143" y="500743"/>
            <a:ext cx="0" cy="465704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7586DB8-BA51-8305-B0C3-EF321CF93C3C}"/>
              </a:ext>
            </a:extLst>
          </p:cNvPr>
          <p:cNvCxnSpPr>
            <a:cxnSpLocks/>
          </p:cNvCxnSpPr>
          <p:nvPr/>
        </p:nvCxnSpPr>
        <p:spPr>
          <a:xfrm>
            <a:off x="6313714" y="493483"/>
            <a:ext cx="0" cy="181428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BEF14A7-7591-1620-7E04-B21A2D132CB0}"/>
              </a:ext>
            </a:extLst>
          </p:cNvPr>
          <p:cNvSpPr/>
          <p:nvPr/>
        </p:nvSpPr>
        <p:spPr>
          <a:xfrm>
            <a:off x="2039258" y="1267740"/>
            <a:ext cx="2521566" cy="4712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Undergraduate student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482E67F-EBCF-5744-0BAE-63577B48D0A7}"/>
              </a:ext>
            </a:extLst>
          </p:cNvPr>
          <p:cNvCxnSpPr>
            <a:cxnSpLocks/>
          </p:cNvCxnSpPr>
          <p:nvPr/>
        </p:nvCxnSpPr>
        <p:spPr>
          <a:xfrm>
            <a:off x="7932057" y="493483"/>
            <a:ext cx="0" cy="181428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31E00A0-2DD3-3A54-AC0C-A12A7A4D820C}"/>
              </a:ext>
            </a:extLst>
          </p:cNvPr>
          <p:cNvCxnSpPr>
            <a:cxnSpLocks/>
          </p:cNvCxnSpPr>
          <p:nvPr/>
        </p:nvCxnSpPr>
        <p:spPr>
          <a:xfrm>
            <a:off x="9561285" y="493483"/>
            <a:ext cx="0" cy="181428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8FD8CA1-C9F5-446A-4ACD-CA54BF93A317}"/>
              </a:ext>
            </a:extLst>
          </p:cNvPr>
          <p:cNvCxnSpPr>
            <a:cxnSpLocks/>
          </p:cNvCxnSpPr>
          <p:nvPr/>
        </p:nvCxnSpPr>
        <p:spPr>
          <a:xfrm>
            <a:off x="11362871" y="506183"/>
            <a:ext cx="0" cy="465160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6111B6D9-92DB-FE5B-94BF-2C2DB2A3DD93}"/>
              </a:ext>
            </a:extLst>
          </p:cNvPr>
          <p:cNvSpPr/>
          <p:nvPr/>
        </p:nvSpPr>
        <p:spPr>
          <a:xfrm>
            <a:off x="2039258" y="1850616"/>
            <a:ext cx="2521566" cy="47123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MS/PhD student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9C1EE7-EAE4-83F5-64EA-B85787AEC916}"/>
              </a:ext>
            </a:extLst>
          </p:cNvPr>
          <p:cNvSpPr txBox="1"/>
          <p:nvPr/>
        </p:nvSpPr>
        <p:spPr>
          <a:xfrm>
            <a:off x="4932818" y="-187035"/>
            <a:ext cx="114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months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A5D1669-4868-CD1A-B00A-C616D2BA0FD3}"/>
              </a:ext>
            </a:extLst>
          </p:cNvPr>
          <p:cNvSpPr/>
          <p:nvPr/>
        </p:nvSpPr>
        <p:spPr>
          <a:xfrm>
            <a:off x="4820554" y="525205"/>
            <a:ext cx="1388311" cy="1782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E9F1BEA-FF54-7654-E9FE-7DB6AB9D34C8}"/>
              </a:ext>
            </a:extLst>
          </p:cNvPr>
          <p:cNvSpPr txBox="1"/>
          <p:nvPr/>
        </p:nvSpPr>
        <p:spPr>
          <a:xfrm>
            <a:off x="576488" y="5284456"/>
            <a:ext cx="2659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*Free, **Paid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6D31F03-4FE4-9AA9-52F2-FD4B7A524C89}"/>
              </a:ext>
            </a:extLst>
          </p:cNvPr>
          <p:cNvSpPr/>
          <p:nvPr/>
        </p:nvSpPr>
        <p:spPr>
          <a:xfrm>
            <a:off x="2039259" y="675396"/>
            <a:ext cx="2518229" cy="46939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9F0E64-993E-E3ED-6A50-CDDDC8ED6DF7}"/>
              </a:ext>
            </a:extLst>
          </p:cNvPr>
          <p:cNvSpPr txBox="1"/>
          <p:nvPr/>
        </p:nvSpPr>
        <p:spPr>
          <a:xfrm>
            <a:off x="4660900" y="209225"/>
            <a:ext cx="17699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Basic </a:t>
            </a:r>
            <a:r>
              <a:rPr lang="en-US" sz="1400" dirty="0"/>
              <a:t>k</a:t>
            </a:r>
            <a:r>
              <a:rPr lang="en-US" sz="1400" dirty="0">
                <a:solidFill>
                  <a:schemeClr val="tx1"/>
                </a:solidFill>
              </a:rPr>
              <a:t>nowledge*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E9F0840-33B5-384F-CF28-5EC54E0EA3F9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4557488" y="910092"/>
            <a:ext cx="1538512" cy="0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8E9A793E-F49F-B7F2-BC3B-D943296A6625}"/>
              </a:ext>
            </a:extLst>
          </p:cNvPr>
          <p:cNvSpPr/>
          <p:nvPr/>
        </p:nvSpPr>
        <p:spPr>
          <a:xfrm>
            <a:off x="9674230" y="517002"/>
            <a:ext cx="1388311" cy="1782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A285132-890B-39F6-B1DA-B0B44EE2CEA0}"/>
              </a:ext>
            </a:extLst>
          </p:cNvPr>
          <p:cNvSpPr/>
          <p:nvPr/>
        </p:nvSpPr>
        <p:spPr>
          <a:xfrm>
            <a:off x="8055202" y="518855"/>
            <a:ext cx="1388311" cy="1782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098B79-3AB0-77D4-DED3-581A965F7675}"/>
              </a:ext>
            </a:extLst>
          </p:cNvPr>
          <p:cNvSpPr txBox="1"/>
          <p:nvPr/>
        </p:nvSpPr>
        <p:spPr>
          <a:xfrm>
            <a:off x="6431711" y="189826"/>
            <a:ext cx="1382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Module 1**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6A0767F-364D-439D-16C3-43503FD334E8}"/>
              </a:ext>
            </a:extLst>
          </p:cNvPr>
          <p:cNvSpPr txBox="1"/>
          <p:nvPr/>
        </p:nvSpPr>
        <p:spPr>
          <a:xfrm>
            <a:off x="8060938" y="196687"/>
            <a:ext cx="1382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Module 2**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6E255BB-8A68-032F-1759-6B52F14554AF}"/>
              </a:ext>
            </a:extLst>
          </p:cNvPr>
          <p:cNvSpPr txBox="1"/>
          <p:nvPr/>
        </p:nvSpPr>
        <p:spPr>
          <a:xfrm>
            <a:off x="9690165" y="189826"/>
            <a:ext cx="1382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Module 3**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0AB2DBF-C4D0-8EE3-F8BA-8F0F17FE13BA}"/>
              </a:ext>
            </a:extLst>
          </p:cNvPr>
          <p:cNvCxnSpPr>
            <a:cxnSpLocks/>
          </p:cNvCxnSpPr>
          <p:nvPr/>
        </p:nvCxnSpPr>
        <p:spPr>
          <a:xfrm>
            <a:off x="4557488" y="1487005"/>
            <a:ext cx="63835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CCF426B1-FA81-90DF-4E7A-BAA1046582E1}"/>
              </a:ext>
            </a:extLst>
          </p:cNvPr>
          <p:cNvSpPr/>
          <p:nvPr/>
        </p:nvSpPr>
        <p:spPr>
          <a:xfrm>
            <a:off x="6096000" y="1390037"/>
            <a:ext cx="397575" cy="16794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Test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B5F7580-4917-A0F5-38DC-62C46C269223}"/>
              </a:ext>
            </a:extLst>
          </p:cNvPr>
          <p:cNvCxnSpPr>
            <a:cxnSpLocks/>
          </p:cNvCxnSpPr>
          <p:nvPr/>
        </p:nvCxnSpPr>
        <p:spPr>
          <a:xfrm>
            <a:off x="6430804" y="2083905"/>
            <a:ext cx="4510246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CEB8AACC-882B-EECA-8B0F-3E132B487856}"/>
              </a:ext>
            </a:extLst>
          </p:cNvPr>
          <p:cNvSpPr/>
          <p:nvPr/>
        </p:nvSpPr>
        <p:spPr>
          <a:xfrm>
            <a:off x="10928658" y="1309902"/>
            <a:ext cx="337421" cy="3374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D724698-BD4A-C941-7172-ADF4869AEE18}"/>
              </a:ext>
            </a:extLst>
          </p:cNvPr>
          <p:cNvSpPr txBox="1"/>
          <p:nvPr/>
        </p:nvSpPr>
        <p:spPr>
          <a:xfrm>
            <a:off x="10894402" y="1371753"/>
            <a:ext cx="4267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FC68994-A4CE-6793-E57A-959D2D782358}"/>
              </a:ext>
            </a:extLst>
          </p:cNvPr>
          <p:cNvSpPr/>
          <p:nvPr/>
        </p:nvSpPr>
        <p:spPr>
          <a:xfrm>
            <a:off x="10941050" y="1894160"/>
            <a:ext cx="337421" cy="3374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042964F-58C8-40FE-23E8-60FB730CB105}"/>
              </a:ext>
            </a:extLst>
          </p:cNvPr>
          <p:cNvSpPr txBox="1"/>
          <p:nvPr/>
        </p:nvSpPr>
        <p:spPr>
          <a:xfrm>
            <a:off x="10932850" y="1962048"/>
            <a:ext cx="3654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AEE174A-0344-5225-D69D-2278A5238E90}"/>
              </a:ext>
            </a:extLst>
          </p:cNvPr>
          <p:cNvSpPr/>
          <p:nvPr/>
        </p:nvSpPr>
        <p:spPr>
          <a:xfrm>
            <a:off x="6100159" y="723851"/>
            <a:ext cx="337421" cy="3374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DA815A7-E04A-62F8-BEB1-CBAFDCF204E1}"/>
              </a:ext>
            </a:extLst>
          </p:cNvPr>
          <p:cNvSpPr txBox="1"/>
          <p:nvPr/>
        </p:nvSpPr>
        <p:spPr>
          <a:xfrm>
            <a:off x="5954451" y="791739"/>
            <a:ext cx="6365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BD259E1-9540-88BF-68EA-367D2C25AFC4}"/>
              </a:ext>
            </a:extLst>
          </p:cNvPr>
          <p:cNvSpPr/>
          <p:nvPr/>
        </p:nvSpPr>
        <p:spPr>
          <a:xfrm>
            <a:off x="11517994" y="510201"/>
            <a:ext cx="1583249" cy="1782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371D708-787D-5FB5-B3C7-AEB0D24FAF8C}"/>
              </a:ext>
            </a:extLst>
          </p:cNvPr>
          <p:cNvSpPr/>
          <p:nvPr/>
        </p:nvSpPr>
        <p:spPr>
          <a:xfrm>
            <a:off x="11443462" y="1687134"/>
            <a:ext cx="462926" cy="15939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Test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C52992F3-C38B-A410-4EA8-AC7FF64E5F40}"/>
              </a:ext>
            </a:extLst>
          </p:cNvPr>
          <p:cNvCxnSpPr>
            <a:cxnSpLocks/>
            <a:stCxn id="86" idx="6"/>
            <a:endCxn id="95" idx="0"/>
          </p:cNvCxnSpPr>
          <p:nvPr/>
        </p:nvCxnSpPr>
        <p:spPr>
          <a:xfrm>
            <a:off x="11266079" y="1478613"/>
            <a:ext cx="408846" cy="208521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5E5CF676-FE6B-3C20-4DB7-2C358D11B3C1}"/>
              </a:ext>
            </a:extLst>
          </p:cNvPr>
          <p:cNvCxnSpPr>
            <a:cxnSpLocks/>
            <a:stCxn id="89" idx="6"/>
            <a:endCxn id="95" idx="2"/>
          </p:cNvCxnSpPr>
          <p:nvPr/>
        </p:nvCxnSpPr>
        <p:spPr>
          <a:xfrm flipV="1">
            <a:off x="11278471" y="1846526"/>
            <a:ext cx="396454" cy="216345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8819CD17-70E0-E0B5-1103-F20E61EFFF86}"/>
              </a:ext>
            </a:extLst>
          </p:cNvPr>
          <p:cNvSpPr txBox="1"/>
          <p:nvPr/>
        </p:nvSpPr>
        <p:spPr>
          <a:xfrm>
            <a:off x="11566201" y="182297"/>
            <a:ext cx="1382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Project*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5FBAD78-0AB5-B282-ECC8-A9EBBB2FD1F2}"/>
              </a:ext>
            </a:extLst>
          </p:cNvPr>
          <p:cNvSpPr/>
          <p:nvPr/>
        </p:nvSpPr>
        <p:spPr>
          <a:xfrm>
            <a:off x="2035922" y="2704964"/>
            <a:ext cx="2521566" cy="47123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Staff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5547843-F385-CE39-8B61-4F0934A340A5}"/>
              </a:ext>
            </a:extLst>
          </p:cNvPr>
          <p:cNvSpPr/>
          <p:nvPr/>
        </p:nvSpPr>
        <p:spPr>
          <a:xfrm>
            <a:off x="2039258" y="3267853"/>
            <a:ext cx="2521566" cy="47123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Partner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35DFECE-B982-6B30-CF20-61A324E29B08}"/>
              </a:ext>
            </a:extLst>
          </p:cNvPr>
          <p:cNvSpPr/>
          <p:nvPr/>
        </p:nvSpPr>
        <p:spPr>
          <a:xfrm>
            <a:off x="2048547" y="3971186"/>
            <a:ext cx="2521566" cy="47123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Mentor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5C03046-A34E-E551-9FCB-490B55E92513}"/>
              </a:ext>
            </a:extLst>
          </p:cNvPr>
          <p:cNvSpPr/>
          <p:nvPr/>
        </p:nvSpPr>
        <p:spPr>
          <a:xfrm>
            <a:off x="2051883" y="4534075"/>
            <a:ext cx="2521566" cy="471230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Advisor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6A1C7FA-2777-3BF5-C68C-25388E74F2D2}"/>
              </a:ext>
            </a:extLst>
          </p:cNvPr>
          <p:cNvSpPr txBox="1"/>
          <p:nvPr/>
        </p:nvSpPr>
        <p:spPr>
          <a:xfrm>
            <a:off x="6493575" y="-187035"/>
            <a:ext cx="114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months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FA9783D-384C-8ADE-D244-E07854C01A43}"/>
              </a:ext>
            </a:extLst>
          </p:cNvPr>
          <p:cNvSpPr txBox="1"/>
          <p:nvPr/>
        </p:nvSpPr>
        <p:spPr>
          <a:xfrm>
            <a:off x="8120394" y="-179929"/>
            <a:ext cx="114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months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607732E-03D6-F0B4-7BC4-882B2709F5BA}"/>
              </a:ext>
            </a:extLst>
          </p:cNvPr>
          <p:cNvSpPr txBox="1"/>
          <p:nvPr/>
        </p:nvSpPr>
        <p:spPr>
          <a:xfrm>
            <a:off x="9681151" y="-179929"/>
            <a:ext cx="114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months</a:t>
            </a:r>
          </a:p>
        </p:txBody>
      </p:sp>
      <p:cxnSp>
        <p:nvCxnSpPr>
          <p:cNvPr id="124" name="Connector: Curved 123">
            <a:extLst>
              <a:ext uri="{FF2B5EF4-FFF2-40B4-BE49-F238E27FC236}">
                <a16:creationId xmlns:a16="http://schemas.microsoft.com/office/drawing/2014/main" id="{C167DAEC-5242-224E-B770-135A0E27D3B7}"/>
              </a:ext>
            </a:extLst>
          </p:cNvPr>
          <p:cNvCxnSpPr>
            <a:cxnSpLocks/>
            <a:stCxn id="63" idx="0"/>
            <a:endCxn id="120" idx="0"/>
          </p:cNvCxnSpPr>
          <p:nvPr/>
        </p:nvCxnSpPr>
        <p:spPr>
          <a:xfrm rot="5400000" flipH="1" flipV="1">
            <a:off x="6284338" y="-967413"/>
            <a:ext cx="12700" cy="1560757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Connector: Curved 126">
            <a:extLst>
              <a:ext uri="{FF2B5EF4-FFF2-40B4-BE49-F238E27FC236}">
                <a16:creationId xmlns:a16="http://schemas.microsoft.com/office/drawing/2014/main" id="{1DE53310-E78C-20D3-3F13-6F79ED9E0B73}"/>
              </a:ext>
            </a:extLst>
          </p:cNvPr>
          <p:cNvCxnSpPr>
            <a:cxnSpLocks/>
            <a:stCxn id="120" idx="0"/>
            <a:endCxn id="121" idx="0"/>
          </p:cNvCxnSpPr>
          <p:nvPr/>
        </p:nvCxnSpPr>
        <p:spPr>
          <a:xfrm rot="16200000" flipH="1">
            <a:off x="7874573" y="-996891"/>
            <a:ext cx="7106" cy="1626819"/>
          </a:xfrm>
          <a:prstGeom prst="curvedConnector3">
            <a:avLst>
              <a:gd name="adj1" fmla="val -3217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1270A273-260B-7C4D-A08C-34EFF3413A5E}"/>
              </a:ext>
            </a:extLst>
          </p:cNvPr>
          <p:cNvCxnSpPr>
            <a:cxnSpLocks/>
            <a:stCxn id="121" idx="0"/>
            <a:endCxn id="122" idx="0"/>
          </p:cNvCxnSpPr>
          <p:nvPr/>
        </p:nvCxnSpPr>
        <p:spPr>
          <a:xfrm rot="5400000" flipH="1" flipV="1">
            <a:off x="9471914" y="-960307"/>
            <a:ext cx="12700" cy="1560757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B74E1A4C-9060-3B14-48D6-F3C21F82C374}"/>
              </a:ext>
            </a:extLst>
          </p:cNvPr>
          <p:cNvSpPr txBox="1"/>
          <p:nvPr/>
        </p:nvSpPr>
        <p:spPr>
          <a:xfrm>
            <a:off x="11566201" y="576417"/>
            <a:ext cx="179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1,2</a:t>
            </a:r>
          </a:p>
          <a:p>
            <a:r>
              <a:rPr lang="en-US" dirty="0"/>
              <a:t>Thesis</a:t>
            </a:r>
          </a:p>
        </p:txBody>
      </p:sp>
      <p:pic>
        <p:nvPicPr>
          <p:cNvPr id="138" name="Picture 137" descr="A black and white logo with a brain">
            <a:extLst>
              <a:ext uri="{FF2B5EF4-FFF2-40B4-BE49-F238E27FC236}">
                <a16:creationId xmlns:a16="http://schemas.microsoft.com/office/drawing/2014/main" id="{02EB5EC5-5A9D-6630-F7CB-F85C0501D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07" y="-316884"/>
            <a:ext cx="808112" cy="1012574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3E893622-3B8D-A7B1-1F45-735412E9DE75}"/>
              </a:ext>
            </a:extLst>
          </p:cNvPr>
          <p:cNvSpPr/>
          <p:nvPr/>
        </p:nvSpPr>
        <p:spPr>
          <a:xfrm>
            <a:off x="4827934" y="2718173"/>
            <a:ext cx="911209" cy="1035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431D182-90F0-A7E7-8C27-838F32530F96}"/>
              </a:ext>
            </a:extLst>
          </p:cNvPr>
          <p:cNvSpPr txBox="1"/>
          <p:nvPr/>
        </p:nvSpPr>
        <p:spPr>
          <a:xfrm>
            <a:off x="4864174" y="3070110"/>
            <a:ext cx="87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Design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F782BBF-D5DF-46EF-68B7-C85DBD206B77}"/>
              </a:ext>
            </a:extLst>
          </p:cNvPr>
          <p:cNvSpPr/>
          <p:nvPr/>
        </p:nvSpPr>
        <p:spPr>
          <a:xfrm>
            <a:off x="7004010" y="2725282"/>
            <a:ext cx="1315268" cy="10238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40B48CA-9F5E-E0C0-A46E-7A53E0295709}"/>
              </a:ext>
            </a:extLst>
          </p:cNvPr>
          <p:cNvSpPr txBox="1"/>
          <p:nvPr/>
        </p:nvSpPr>
        <p:spPr>
          <a:xfrm>
            <a:off x="7030117" y="3048882"/>
            <a:ext cx="12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Simulation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B531F86-CFC3-0485-4C57-04461ACD623A}"/>
              </a:ext>
            </a:extLst>
          </p:cNvPr>
          <p:cNvSpPr/>
          <p:nvPr/>
        </p:nvSpPr>
        <p:spPr>
          <a:xfrm>
            <a:off x="9549042" y="2702044"/>
            <a:ext cx="624564" cy="1035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4399058-74D1-A08A-2FDA-AF9D890A9266}"/>
              </a:ext>
            </a:extLst>
          </p:cNvPr>
          <p:cNvSpPr txBox="1"/>
          <p:nvPr/>
        </p:nvSpPr>
        <p:spPr>
          <a:xfrm>
            <a:off x="9561284" y="3053981"/>
            <a:ext cx="60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F444B47-D22A-977C-3C49-7E9907FA7A4D}"/>
              </a:ext>
            </a:extLst>
          </p:cNvPr>
          <p:cNvSpPr/>
          <p:nvPr/>
        </p:nvSpPr>
        <p:spPr>
          <a:xfrm>
            <a:off x="11517994" y="2693135"/>
            <a:ext cx="1580844" cy="1035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675F8C1-4734-D23E-AB82-C7FE6B5A972C}"/>
              </a:ext>
            </a:extLst>
          </p:cNvPr>
          <p:cNvSpPr txBox="1"/>
          <p:nvPr/>
        </p:nvSpPr>
        <p:spPr>
          <a:xfrm>
            <a:off x="11554234" y="2879972"/>
            <a:ext cx="1122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Fabricate chip</a:t>
            </a:r>
          </a:p>
        </p:txBody>
      </p:sp>
      <p:pic>
        <p:nvPicPr>
          <p:cNvPr id="1026" name="Picture 2" descr="May be an image of text">
            <a:extLst>
              <a:ext uri="{FF2B5EF4-FFF2-40B4-BE49-F238E27FC236}">
                <a16:creationId xmlns:a16="http://schemas.microsoft.com/office/drawing/2014/main" id="{CAB84BA2-72C1-C7E5-EBCC-D9CE0EB4B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t="18693" r="2145" b="22945"/>
          <a:stretch>
            <a:fillRect/>
          </a:stretch>
        </p:blipFill>
        <p:spPr bwMode="auto">
          <a:xfrm rot="16200000">
            <a:off x="10213323" y="2752512"/>
            <a:ext cx="1049672" cy="91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y be an image of text">
            <a:extLst>
              <a:ext uri="{FF2B5EF4-FFF2-40B4-BE49-F238E27FC236}">
                <a16:creationId xmlns:a16="http://schemas.microsoft.com/office/drawing/2014/main" id="{7B5CDA45-8060-D4BA-A52E-DA5723B8A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t="6307" r="12617" b="13272"/>
          <a:stretch>
            <a:fillRect/>
          </a:stretch>
        </p:blipFill>
        <p:spPr bwMode="auto">
          <a:xfrm>
            <a:off x="8402845" y="2716344"/>
            <a:ext cx="843408" cy="104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69769FA-8426-EFDC-2559-793F9058D5A8}"/>
              </a:ext>
            </a:extLst>
          </p:cNvPr>
          <p:cNvCxnSpPr>
            <a:cxnSpLocks/>
            <a:stCxn id="1028" idx="3"/>
            <a:endCxn id="144" idx="1"/>
          </p:cNvCxnSpPr>
          <p:nvPr/>
        </p:nvCxnSpPr>
        <p:spPr>
          <a:xfrm flipV="1">
            <a:off x="9246253" y="3238647"/>
            <a:ext cx="315031" cy="84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50" name="Picture 149">
            <a:extLst>
              <a:ext uri="{FF2B5EF4-FFF2-40B4-BE49-F238E27FC236}">
                <a16:creationId xmlns:a16="http://schemas.microsoft.com/office/drawing/2014/main" id="{5FD0E53C-BFB3-D059-8E66-8DF3FDFC4F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" r="54320"/>
          <a:stretch>
            <a:fillRect/>
          </a:stretch>
        </p:blipFill>
        <p:spPr>
          <a:xfrm>
            <a:off x="5821607" y="2706480"/>
            <a:ext cx="802203" cy="1049672"/>
          </a:xfrm>
          <a:prstGeom prst="rect">
            <a:avLst/>
          </a:prstGeom>
        </p:spPr>
      </p:pic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C18883CC-4160-7A2A-77DB-47494A7F71CB}"/>
              </a:ext>
            </a:extLst>
          </p:cNvPr>
          <p:cNvCxnSpPr>
            <a:cxnSpLocks/>
            <a:stCxn id="150" idx="3"/>
            <a:endCxn id="142" idx="1"/>
          </p:cNvCxnSpPr>
          <p:nvPr/>
        </p:nvCxnSpPr>
        <p:spPr>
          <a:xfrm>
            <a:off x="6623810" y="3231316"/>
            <a:ext cx="406307" cy="223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6094D7AB-65D9-F0A3-754F-1D0BC839031D}"/>
              </a:ext>
            </a:extLst>
          </p:cNvPr>
          <p:cNvCxnSpPr>
            <a:cxnSpLocks/>
          </p:cNvCxnSpPr>
          <p:nvPr/>
        </p:nvCxnSpPr>
        <p:spPr>
          <a:xfrm>
            <a:off x="11212632" y="3231316"/>
            <a:ext cx="31503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548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4C1DD-B2BC-5372-DB64-548F18963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065AE8-CF88-2B76-EB80-7820579EFC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05933" cy="1603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9600" b="0" i="1"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VN" sz="96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065AE8-CF88-2B76-EB80-7820579EF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05933" cy="1603375"/>
              </a:xfrm>
              <a:blipFill>
                <a:blip r:embed="rId2"/>
                <a:stretch>
                  <a:fillRect l="-38889" t="-7031" r="-38889" b="-15625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124D4F4E-ABB9-D85B-8C02-2A08699436B0}"/>
              </a:ext>
            </a:extLst>
          </p:cNvPr>
          <p:cNvSpPr/>
          <p:nvPr/>
        </p:nvSpPr>
        <p:spPr>
          <a:xfrm>
            <a:off x="3115733" y="2929467"/>
            <a:ext cx="660400" cy="3285066"/>
          </a:xfrm>
          <a:prstGeom prst="leftBrace">
            <a:avLst>
              <a:gd name="adj1" fmla="val 41210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08389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2077F-41B6-D4CE-69F2-4FEA2624B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0459AAF-90AF-99FA-2029-9C89A2D4CE6F}"/>
              </a:ext>
            </a:extLst>
          </p:cNvPr>
          <p:cNvSpPr/>
          <p:nvPr/>
        </p:nvSpPr>
        <p:spPr>
          <a:xfrm>
            <a:off x="2659531" y="1588548"/>
            <a:ext cx="5940000" cy="33451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ECBDEC0-EF99-6705-F6FB-146EF6FF1516}"/>
              </a:ext>
            </a:extLst>
          </p:cNvPr>
          <p:cNvSpPr/>
          <p:nvPr/>
        </p:nvSpPr>
        <p:spPr>
          <a:xfrm rot="5400000">
            <a:off x="5117778" y="2850281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3AC6A68-DF78-55D2-D5EC-17DD0B1A927E}"/>
              </a:ext>
            </a:extLst>
          </p:cNvPr>
          <p:cNvSpPr/>
          <p:nvPr/>
        </p:nvSpPr>
        <p:spPr>
          <a:xfrm rot="5400000">
            <a:off x="4721674" y="2850281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8B80439-CF4F-7920-06FB-01E46E1518AA}"/>
              </a:ext>
            </a:extLst>
          </p:cNvPr>
          <p:cNvSpPr/>
          <p:nvPr/>
        </p:nvSpPr>
        <p:spPr>
          <a:xfrm rot="5400000">
            <a:off x="4325569" y="2850281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DA76D03-293D-20E0-2FEB-768E8CFC1B35}"/>
              </a:ext>
            </a:extLst>
          </p:cNvPr>
          <p:cNvSpPr/>
          <p:nvPr/>
        </p:nvSpPr>
        <p:spPr>
          <a:xfrm>
            <a:off x="4728512" y="3155434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0447D0E-C512-A1F9-F680-3657CE4C9C38}"/>
              </a:ext>
            </a:extLst>
          </p:cNvPr>
          <p:cNvSpPr/>
          <p:nvPr/>
        </p:nvSpPr>
        <p:spPr>
          <a:xfrm>
            <a:off x="4728512" y="2824309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A04D6BA-7FB0-BB25-3927-ABFC45A6BD05}"/>
              </a:ext>
            </a:extLst>
          </p:cNvPr>
          <p:cNvSpPr/>
          <p:nvPr/>
        </p:nvSpPr>
        <p:spPr>
          <a:xfrm>
            <a:off x="4728512" y="2493184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3C2C387-FC5A-50BE-5656-954E174DF63D}"/>
              </a:ext>
            </a:extLst>
          </p:cNvPr>
          <p:cNvSpPr/>
          <p:nvPr/>
        </p:nvSpPr>
        <p:spPr>
          <a:xfrm>
            <a:off x="4904554" y="2167059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0AE7D31E-3AB9-8225-DB86-024F57DEC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297" y="2725446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AACEAB02-6CD0-8D01-21AD-A1C40E5E6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824" y="2225355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28451E5-A62A-0375-5585-1ED1E95B7598}"/>
              </a:ext>
            </a:extLst>
          </p:cNvPr>
          <p:cNvSpPr txBox="1"/>
          <p:nvPr/>
        </p:nvSpPr>
        <p:spPr>
          <a:xfrm>
            <a:off x="4824511" y="3728962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004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674EA-F32B-ADF0-E56D-5BB0DCBBC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090A71C-B431-E2B4-6572-47A39318F0F2}"/>
              </a:ext>
            </a:extLst>
          </p:cNvPr>
          <p:cNvSpPr/>
          <p:nvPr/>
        </p:nvSpPr>
        <p:spPr>
          <a:xfrm rot="5400000">
            <a:off x="616139" y="2649182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CD9443E-B720-3E7E-C06E-01DB82FCFA68}"/>
              </a:ext>
            </a:extLst>
          </p:cNvPr>
          <p:cNvSpPr/>
          <p:nvPr/>
        </p:nvSpPr>
        <p:spPr>
          <a:xfrm rot="5400000">
            <a:off x="220035" y="2649182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452CF2D-EE59-052E-33AA-C05D4C249B4A}"/>
              </a:ext>
            </a:extLst>
          </p:cNvPr>
          <p:cNvSpPr/>
          <p:nvPr/>
        </p:nvSpPr>
        <p:spPr>
          <a:xfrm rot="5400000">
            <a:off x="-176070" y="2649182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A8B208-5278-3F0F-6943-A59AB5D25909}"/>
              </a:ext>
            </a:extLst>
          </p:cNvPr>
          <p:cNvSpPr/>
          <p:nvPr/>
        </p:nvSpPr>
        <p:spPr>
          <a:xfrm>
            <a:off x="226873" y="2954335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9F5381A-C50E-3701-E24E-2DE4DE358F27}"/>
              </a:ext>
            </a:extLst>
          </p:cNvPr>
          <p:cNvSpPr/>
          <p:nvPr/>
        </p:nvSpPr>
        <p:spPr>
          <a:xfrm>
            <a:off x="226873" y="262321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BDDE37E-733E-FDE8-A749-9CA64ACDD23D}"/>
              </a:ext>
            </a:extLst>
          </p:cNvPr>
          <p:cNvSpPr/>
          <p:nvPr/>
        </p:nvSpPr>
        <p:spPr>
          <a:xfrm>
            <a:off x="226873" y="2292085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508132-1031-101E-297A-C0A354AF67D3}"/>
              </a:ext>
            </a:extLst>
          </p:cNvPr>
          <p:cNvSpPr/>
          <p:nvPr/>
        </p:nvSpPr>
        <p:spPr>
          <a:xfrm>
            <a:off x="402915" y="1965960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F205CF90-0198-35EF-AF0A-1C819809C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58" y="2524347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B37BB288-4367-C0CB-867E-0FCF20971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91" y="2052859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A0F6A5-FF0E-7735-F7B8-090426E984EE}"/>
              </a:ext>
            </a:extLst>
          </p:cNvPr>
          <p:cNvSpPr txBox="1"/>
          <p:nvPr/>
        </p:nvSpPr>
        <p:spPr>
          <a:xfrm>
            <a:off x="322872" y="3527863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430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30381-9FCF-D613-489F-178D9DFC4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0C992C3-C7FB-D26B-6BF6-ACE53B88B420}"/>
              </a:ext>
            </a:extLst>
          </p:cNvPr>
          <p:cNvSpPr/>
          <p:nvPr/>
        </p:nvSpPr>
        <p:spPr>
          <a:xfrm rot="5400000">
            <a:off x="4250590" y="2220919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6D6DF5E-D1A2-4B70-EF86-D1483CBE53DB}"/>
              </a:ext>
            </a:extLst>
          </p:cNvPr>
          <p:cNvSpPr/>
          <p:nvPr/>
        </p:nvSpPr>
        <p:spPr>
          <a:xfrm rot="5400000">
            <a:off x="3854486" y="2220919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9F30504-C376-C8C8-7405-42F53BBC831D}"/>
              </a:ext>
            </a:extLst>
          </p:cNvPr>
          <p:cNvSpPr/>
          <p:nvPr/>
        </p:nvSpPr>
        <p:spPr>
          <a:xfrm rot="5400000">
            <a:off x="3458381" y="2220919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8DF179-8203-A633-43D2-456102CA0A47}"/>
              </a:ext>
            </a:extLst>
          </p:cNvPr>
          <p:cNvSpPr/>
          <p:nvPr/>
        </p:nvSpPr>
        <p:spPr>
          <a:xfrm>
            <a:off x="3861324" y="2526072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BF61AC-FA6A-260B-54E1-1CF57C2DE670}"/>
              </a:ext>
            </a:extLst>
          </p:cNvPr>
          <p:cNvSpPr/>
          <p:nvPr/>
        </p:nvSpPr>
        <p:spPr>
          <a:xfrm>
            <a:off x="3861324" y="219494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3F46BC-C6BD-BDB9-CDFA-95DFA217EDAD}"/>
              </a:ext>
            </a:extLst>
          </p:cNvPr>
          <p:cNvSpPr/>
          <p:nvPr/>
        </p:nvSpPr>
        <p:spPr>
          <a:xfrm>
            <a:off x="3861324" y="1863822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C4D5D2-FFFD-0551-B674-00B0259AD8C9}"/>
              </a:ext>
            </a:extLst>
          </p:cNvPr>
          <p:cNvSpPr/>
          <p:nvPr/>
        </p:nvSpPr>
        <p:spPr>
          <a:xfrm>
            <a:off x="4037366" y="1537697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6F875D76-D3A6-D5D1-4576-D8C182671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109" y="2096084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D2903D11-0838-83CB-F31E-83F38F5F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342" y="1624596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1E4290-2832-B53F-7222-A30CF501703F}"/>
              </a:ext>
            </a:extLst>
          </p:cNvPr>
          <p:cNvSpPr txBox="1"/>
          <p:nvPr/>
        </p:nvSpPr>
        <p:spPr>
          <a:xfrm>
            <a:off x="3957323" y="3099600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latin typeface="Bahnschrift SemiLight Condensed" panose="020B0502040204020203" pitchFamily="34" charset="0"/>
            </a:endParaRPr>
          </a:p>
        </p:txBody>
      </p:sp>
      <p:pic>
        <p:nvPicPr>
          <p:cNvPr id="3" name="Picture 4" descr="Discord logo icon, social media icon 23741147 PNG">
            <a:extLst>
              <a:ext uri="{FF2B5EF4-FFF2-40B4-BE49-F238E27FC236}">
                <a16:creationId xmlns:a16="http://schemas.microsoft.com/office/drawing/2014/main" id="{A9B33C19-FA00-4A82-1A5E-0E492792F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318" y="4115263"/>
            <a:ext cx="634409" cy="63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AE83F2-EE27-EF51-7792-2E0F232131A6}"/>
              </a:ext>
            </a:extLst>
          </p:cNvPr>
          <p:cNvSpPr txBox="1"/>
          <p:nvPr/>
        </p:nvSpPr>
        <p:spPr>
          <a:xfrm>
            <a:off x="4716043" y="4115263"/>
            <a:ext cx="114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b="1"/>
              <a:t>Discord server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52E82-FBAE-E520-0A66-81DDFA6E17C3}"/>
              </a:ext>
            </a:extLst>
          </p:cNvPr>
          <p:cNvSpPr txBox="1"/>
          <p:nvPr/>
        </p:nvSpPr>
        <p:spPr>
          <a:xfrm>
            <a:off x="811395" y="6311758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/>
              <a:t>https://discord.gg/Ct87Yzqbgz</a:t>
            </a:r>
          </a:p>
        </p:txBody>
      </p:sp>
      <p:pic>
        <p:nvPicPr>
          <p:cNvPr id="15" name="Picture 1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D09ED738-D8DC-E9F7-2841-4659ED4573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106" y="1306612"/>
            <a:ext cx="2819433" cy="2848700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6F2957EF-B37F-F322-BA6F-2F8D33BDD7C6}"/>
              </a:ext>
            </a:extLst>
          </p:cNvPr>
          <p:cNvCxnSpPr>
            <a:stCxn id="5" idx="2"/>
            <a:endCxn id="15" idx="2"/>
          </p:cNvCxnSpPr>
          <p:nvPr/>
        </p:nvCxnSpPr>
        <p:spPr>
          <a:xfrm rot="5400000" flipH="1" flipV="1">
            <a:off x="6005479" y="3436250"/>
            <a:ext cx="606282" cy="2044406"/>
          </a:xfrm>
          <a:prstGeom prst="curvedConnector3">
            <a:avLst>
              <a:gd name="adj1" fmla="val -37705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486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ô Hình Brid - Goddess Of Victory: Nikke - Noodle Stopper ...">
            <a:extLst>
              <a:ext uri="{FF2B5EF4-FFF2-40B4-BE49-F238E27FC236}">
                <a16:creationId xmlns:a16="http://schemas.microsoft.com/office/drawing/2014/main" id="{6D3B75A9-9C93-444D-B1CB-970DE5E997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3" b="27426"/>
          <a:stretch>
            <a:fillRect/>
          </a:stretch>
        </p:blipFill>
        <p:spPr bwMode="auto">
          <a:xfrm>
            <a:off x="2667000" y="451412"/>
            <a:ext cx="6858000" cy="452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3AECF8-B9B3-2B76-2764-05A808312F8F}"/>
              </a:ext>
            </a:extLst>
          </p:cNvPr>
          <p:cNvSpPr/>
          <p:nvPr/>
        </p:nvSpPr>
        <p:spPr>
          <a:xfrm>
            <a:off x="5416954" y="1925647"/>
            <a:ext cx="2939970" cy="12847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390F1-B552-27F0-E308-801CACD385C1}"/>
              </a:ext>
            </a:extLst>
          </p:cNvPr>
          <p:cNvSpPr txBox="1"/>
          <p:nvPr/>
        </p:nvSpPr>
        <p:spPr>
          <a:xfrm>
            <a:off x="5567423" y="1967877"/>
            <a:ext cx="2939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600">
                <a:latin typeface="Andale Mono" panose="020B0509000000000004" pitchFamily="49" charset="0"/>
              </a:rPr>
              <a:t>GIVE AWAY THÁNG 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77472-FD84-1ADE-3EC9-DE451D0F6B1A}"/>
              </a:ext>
            </a:extLst>
          </p:cNvPr>
          <p:cNvSpPr txBox="1"/>
          <p:nvPr/>
        </p:nvSpPr>
        <p:spPr>
          <a:xfrm>
            <a:off x="3034495" y="3647499"/>
            <a:ext cx="64905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520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chocib Script Latin Pro" panose="020F0502020204030204" pitchFamily="34" charset="0"/>
                <a:ea typeface="Brush Script MT" panose="03060802040406070304" pitchFamily="66" charset="-122"/>
                <a:cs typeface="Cochocib Script Latin Pro" panose="020F0502020204030204" pitchFamily="34" charset="0"/>
              </a:rPr>
              <a:t>NIKKE  Noodle Stopper Brid</a:t>
            </a:r>
          </a:p>
        </p:txBody>
      </p:sp>
      <p:pic>
        <p:nvPicPr>
          <p:cNvPr id="8" name="Picture 7" descr="A black and white logo&#10;&#10;AI-generated content may be incorrect.">
            <a:extLst>
              <a:ext uri="{FF2B5EF4-FFF2-40B4-BE49-F238E27FC236}">
                <a16:creationId xmlns:a16="http://schemas.microsoft.com/office/drawing/2014/main" id="{23EFDC87-63B1-DF7F-7362-6456A91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244" y="592221"/>
            <a:ext cx="795759" cy="1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08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eam Workshop::[Nikke] Brid">
            <a:extLst>
              <a:ext uri="{FF2B5EF4-FFF2-40B4-BE49-F238E27FC236}">
                <a16:creationId xmlns:a16="http://schemas.microsoft.com/office/drawing/2014/main" id="{01A9FF36-078C-8107-3121-A82352CD9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61"/>
          <a:stretch>
            <a:fillRect/>
          </a:stretch>
        </p:blipFill>
        <p:spPr bwMode="auto">
          <a:xfrm>
            <a:off x="2844800" y="177800"/>
            <a:ext cx="6502400" cy="442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F868966-7E61-3463-621A-BAF7FC9883A9}"/>
              </a:ext>
            </a:extLst>
          </p:cNvPr>
          <p:cNvSpPr/>
          <p:nvPr/>
        </p:nvSpPr>
        <p:spPr>
          <a:xfrm>
            <a:off x="4195179" y="2222340"/>
            <a:ext cx="5041418" cy="13026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81F055-3C1E-F298-1605-C4A8974ECA69}"/>
              </a:ext>
            </a:extLst>
          </p:cNvPr>
          <p:cNvSpPr txBox="1"/>
          <p:nvPr/>
        </p:nvSpPr>
        <p:spPr>
          <a:xfrm>
            <a:off x="4305782" y="2266807"/>
            <a:ext cx="4930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3600">
                <a:latin typeface="Andale Mono" panose="020B0509000000000004" pitchFamily="49" charset="0"/>
              </a:rPr>
              <a:t>KẾT QUẢ GIVE AWAY </a:t>
            </a:r>
          </a:p>
          <a:p>
            <a:pPr algn="ctr"/>
            <a:r>
              <a:rPr lang="en-VN" sz="3600">
                <a:latin typeface="Andale Mono" panose="020B0509000000000004" pitchFamily="49" charset="0"/>
              </a:rPr>
              <a:t>THÁNG 9 (BRID)</a:t>
            </a:r>
          </a:p>
        </p:txBody>
      </p:sp>
      <p:pic>
        <p:nvPicPr>
          <p:cNvPr id="6" name="Picture 5" descr="A black and white logo&#10;&#10;AI-generated content may be incorrect.">
            <a:extLst>
              <a:ext uri="{FF2B5EF4-FFF2-40B4-BE49-F238E27FC236}">
                <a16:creationId xmlns:a16="http://schemas.microsoft.com/office/drawing/2014/main" id="{2590F628-8390-6264-4F3C-317926804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279704"/>
            <a:ext cx="795759" cy="1032000"/>
          </a:xfrm>
          <a:prstGeom prst="rect">
            <a:avLst/>
          </a:prstGeom>
        </p:spPr>
      </p:pic>
      <p:pic>
        <p:nvPicPr>
          <p:cNvPr id="8" name="Picture 7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61AEBAAF-8492-0AB4-BC55-0D1F17922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284" y="3656953"/>
            <a:ext cx="4390663" cy="8130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97CA1-3DF4-B1AC-0867-A825492AD823}"/>
              </a:ext>
            </a:extLst>
          </p:cNvPr>
          <p:cNvSpPr txBox="1"/>
          <p:nvPr/>
        </p:nvSpPr>
        <p:spPr>
          <a:xfrm>
            <a:off x="7292051" y="3740330"/>
            <a:ext cx="2055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Số may mắn: 40</a:t>
            </a:r>
          </a:p>
          <a:p>
            <a:r>
              <a:rPr lang="en-VN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Đáp án đúng: B B</a:t>
            </a:r>
          </a:p>
        </p:txBody>
      </p:sp>
    </p:spTree>
    <p:extLst>
      <p:ext uri="{BB962C8B-B14F-4D97-AF65-F5344CB8AC3E}">
        <p14:creationId xmlns:p14="http://schemas.microsoft.com/office/powerpoint/2010/main" val="3044804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YNDUALITY ELLIE vo ( MISHIMA Hiroji HATANO Dai ) SYNDUALITY ELLIE - -  Manga news">
            <a:extLst>
              <a:ext uri="{FF2B5EF4-FFF2-40B4-BE49-F238E27FC236}">
                <a16:creationId xmlns:a16="http://schemas.microsoft.com/office/drawing/2014/main" id="{3744AA6C-BCF9-3092-736C-6763A62F8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8" b="44938"/>
          <a:stretch>
            <a:fillRect/>
          </a:stretch>
        </p:blipFill>
        <p:spPr bwMode="auto">
          <a:xfrm>
            <a:off x="812800" y="829733"/>
            <a:ext cx="7694613" cy="470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C36701EB-C74D-4E26-A995-FA95E5D79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546" y="984250"/>
            <a:ext cx="1049867" cy="136154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C04A087-3C82-01BA-72CD-AEC1FA223469}"/>
              </a:ext>
            </a:extLst>
          </p:cNvPr>
          <p:cNvSpPr/>
          <p:nvPr/>
        </p:nvSpPr>
        <p:spPr>
          <a:xfrm>
            <a:off x="4836695" y="3372708"/>
            <a:ext cx="3272589" cy="113096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266F6-8F54-204C-9317-CEB6F9EC852F}"/>
              </a:ext>
            </a:extLst>
          </p:cNvPr>
          <p:cNvSpPr txBox="1"/>
          <p:nvPr/>
        </p:nvSpPr>
        <p:spPr>
          <a:xfrm>
            <a:off x="4890836" y="3522694"/>
            <a:ext cx="3164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400">
                <a:latin typeface="Andale Mono" panose="020B0509000000000004" pitchFamily="49" charset="0"/>
              </a:rPr>
              <a:t>KẾT QUẢ GIVEAWAY </a:t>
            </a:r>
          </a:p>
          <a:p>
            <a:pPr algn="ctr"/>
            <a:r>
              <a:rPr lang="en-VN" sz="2400">
                <a:latin typeface="Andale Mono" panose="020B0509000000000004" pitchFamily="49" charset="0"/>
              </a:rPr>
              <a:t>THÁNG 12</a:t>
            </a:r>
          </a:p>
        </p:txBody>
      </p:sp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185B9255-A442-9135-644B-FDFCC05A0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472" y="2636917"/>
            <a:ext cx="2849033" cy="67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86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ownload Nana Astar Deviluke Anime To Love-Ru: Darkness HD Wallpaper">
            <a:extLst>
              <a:ext uri="{FF2B5EF4-FFF2-40B4-BE49-F238E27FC236}">
                <a16:creationId xmlns:a16="http://schemas.microsoft.com/office/drawing/2014/main" id="{8C895F97-B261-CF57-4806-8878B5305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67" y="812800"/>
            <a:ext cx="9302044" cy="523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230406-FE80-FB0E-26A0-BF49066DAB09}"/>
              </a:ext>
            </a:extLst>
          </p:cNvPr>
          <p:cNvSpPr txBox="1"/>
          <p:nvPr/>
        </p:nvSpPr>
        <p:spPr>
          <a:xfrm>
            <a:off x="897468" y="3902841"/>
            <a:ext cx="93020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960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chocib Script Latin Pro" panose="020F0502020204030204" pitchFamily="34" charset="0"/>
                <a:ea typeface="Brush Script MT" panose="03060802040406070304" pitchFamily="66" charset="-122"/>
                <a:cs typeface="Cochocib Script Latin Pro" panose="020F0502020204030204" pitchFamily="34" charset="0"/>
              </a:rPr>
              <a:t>To Love-Ru NaNa</a:t>
            </a:r>
          </a:p>
        </p:txBody>
      </p:sp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8890C31C-7A51-A81A-CE71-70D00F913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298" y="960187"/>
            <a:ext cx="1049867" cy="136154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B40DB6F-4D87-E43E-D018-7ADE7C9F0100}"/>
              </a:ext>
            </a:extLst>
          </p:cNvPr>
          <p:cNvSpPr/>
          <p:nvPr/>
        </p:nvSpPr>
        <p:spPr>
          <a:xfrm>
            <a:off x="3982453" y="5198918"/>
            <a:ext cx="3272589" cy="7550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9B4860-C42B-E29C-7F03-8B2878A3881C}"/>
              </a:ext>
            </a:extLst>
          </p:cNvPr>
          <p:cNvSpPr txBox="1"/>
          <p:nvPr/>
        </p:nvSpPr>
        <p:spPr>
          <a:xfrm>
            <a:off x="4036594" y="5348903"/>
            <a:ext cx="3164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400">
                <a:latin typeface="Andale Mono" panose="020B0509000000000004" pitchFamily="49" charset="0"/>
              </a:rPr>
              <a:t>GIVEAWAY THÁNG 1</a:t>
            </a:r>
          </a:p>
        </p:txBody>
      </p:sp>
    </p:spTree>
    <p:extLst>
      <p:ext uri="{BB962C8B-B14F-4D97-AF65-F5344CB8AC3E}">
        <p14:creationId xmlns:p14="http://schemas.microsoft.com/office/powerpoint/2010/main" val="3869044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8FF64E-6604-A711-E0CF-9994C4181DD7}"/>
              </a:ext>
            </a:extLst>
          </p:cNvPr>
          <p:cNvSpPr/>
          <p:nvPr/>
        </p:nvSpPr>
        <p:spPr>
          <a:xfrm>
            <a:off x="1979271" y="1203767"/>
            <a:ext cx="7789762" cy="4234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ectangle: Rounded Corners 12">
            <a:extLst>
              <a:ext uri="{FF2B5EF4-FFF2-40B4-BE49-F238E27FC236}">
                <a16:creationId xmlns:a16="http://schemas.microsoft.com/office/drawing/2014/main" id="{F5399F21-A852-E29B-DEE1-CEF4CED48256}"/>
              </a:ext>
            </a:extLst>
          </p:cNvPr>
          <p:cNvSpPr/>
          <p:nvPr/>
        </p:nvSpPr>
        <p:spPr>
          <a:xfrm rot="5400000">
            <a:off x="5400788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11">
            <a:extLst>
              <a:ext uri="{FF2B5EF4-FFF2-40B4-BE49-F238E27FC236}">
                <a16:creationId xmlns:a16="http://schemas.microsoft.com/office/drawing/2014/main" id="{7C2762B0-8B0E-6366-8005-8C9EDBBD58A4}"/>
              </a:ext>
            </a:extLst>
          </p:cNvPr>
          <p:cNvSpPr/>
          <p:nvPr/>
        </p:nvSpPr>
        <p:spPr>
          <a:xfrm rot="5400000">
            <a:off x="5004684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ABA2B01B-B0BA-3575-D9BC-E9CB2C940ADE}"/>
              </a:ext>
            </a:extLst>
          </p:cNvPr>
          <p:cNvSpPr/>
          <p:nvPr/>
        </p:nvSpPr>
        <p:spPr>
          <a:xfrm rot="5400000">
            <a:off x="4608579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359F5A-63E5-7D2D-01A7-D2C203ABB054}"/>
              </a:ext>
            </a:extLst>
          </p:cNvPr>
          <p:cNvSpPr/>
          <p:nvPr/>
        </p:nvSpPr>
        <p:spPr>
          <a:xfrm>
            <a:off x="5011522" y="258613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368274AD-4558-9AE6-9BD2-F56FFEBD3DEC}"/>
              </a:ext>
            </a:extLst>
          </p:cNvPr>
          <p:cNvSpPr/>
          <p:nvPr/>
        </p:nvSpPr>
        <p:spPr>
          <a:xfrm>
            <a:off x="5011522" y="2255005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006FA7CA-E256-8AEC-3B60-0BC2EC132DAA}"/>
              </a:ext>
            </a:extLst>
          </p:cNvPr>
          <p:cNvSpPr/>
          <p:nvPr/>
        </p:nvSpPr>
        <p:spPr>
          <a:xfrm>
            <a:off x="5011522" y="192388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3">
            <a:extLst>
              <a:ext uri="{FF2B5EF4-FFF2-40B4-BE49-F238E27FC236}">
                <a16:creationId xmlns:a16="http://schemas.microsoft.com/office/drawing/2014/main" id="{0B58668E-C89E-2D44-5AC2-2419A6AA4596}"/>
              </a:ext>
            </a:extLst>
          </p:cNvPr>
          <p:cNvSpPr/>
          <p:nvPr/>
        </p:nvSpPr>
        <p:spPr>
          <a:xfrm>
            <a:off x="5187564" y="1597755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296F55F3-156B-5BA8-93AB-C6A1F6BEF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307" y="2156142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A9F881A6-1879-009B-F717-84341003F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540" y="1684654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D9E839-DCFC-84D4-F23E-246DC3CFCB96}"/>
              </a:ext>
            </a:extLst>
          </p:cNvPr>
          <p:cNvSpPr txBox="1"/>
          <p:nvPr/>
        </p:nvSpPr>
        <p:spPr>
          <a:xfrm>
            <a:off x="5107521" y="3159658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latin typeface="Bahnschrift SemiLight Condensed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A72DE8-9C7B-9652-8407-7037BF69BCE9}"/>
              </a:ext>
            </a:extLst>
          </p:cNvPr>
          <p:cNvSpPr txBox="1"/>
          <p:nvPr/>
        </p:nvSpPr>
        <p:spPr>
          <a:xfrm>
            <a:off x="1979271" y="4118573"/>
            <a:ext cx="778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b="1"/>
              <a:t>TUYỂN SINH VIÊN THAM GIA NGHIÊN CỨU (SOFTWARE)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FA242A-1016-A0C1-15EA-92A3F98CAB35}"/>
              </a:ext>
            </a:extLst>
          </p:cNvPr>
          <p:cNvCxnSpPr/>
          <p:nvPr/>
        </p:nvCxnSpPr>
        <p:spPr>
          <a:xfrm>
            <a:off x="3992036" y="4618299"/>
            <a:ext cx="38312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1E00E4-4F07-EBCC-2174-9B39E57998F0}"/>
              </a:ext>
            </a:extLst>
          </p:cNvPr>
          <p:cNvSpPr txBox="1"/>
          <p:nvPr/>
        </p:nvSpPr>
        <p:spPr>
          <a:xfrm>
            <a:off x="2012765" y="4780471"/>
            <a:ext cx="778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b="1"/>
              <a:t>Thời hạn: 11/10 – 20/10</a:t>
            </a:r>
          </a:p>
        </p:txBody>
      </p:sp>
    </p:spTree>
    <p:extLst>
      <p:ext uri="{BB962C8B-B14F-4D97-AF65-F5344CB8AC3E}">
        <p14:creationId xmlns:p14="http://schemas.microsoft.com/office/powerpoint/2010/main" val="1077780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04CE484-F909-8325-F81B-CC8C38747983}"/>
              </a:ext>
            </a:extLst>
          </p:cNvPr>
          <p:cNvSpPr/>
          <p:nvPr/>
        </p:nvSpPr>
        <p:spPr>
          <a:xfrm>
            <a:off x="5922693" y="809805"/>
            <a:ext cx="5701272" cy="185981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E8B1CC-4A4A-C84D-0C93-AE7FCD34FE50}"/>
              </a:ext>
            </a:extLst>
          </p:cNvPr>
          <p:cNvSpPr>
            <a:spLocks noChangeAspect="1"/>
          </p:cNvSpPr>
          <p:nvPr/>
        </p:nvSpPr>
        <p:spPr>
          <a:xfrm>
            <a:off x="2465278" y="2196259"/>
            <a:ext cx="2999749" cy="299974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35B44-1918-0A6B-FC23-17716604915A}"/>
              </a:ext>
            </a:extLst>
          </p:cNvPr>
          <p:cNvSpPr txBox="1"/>
          <p:nvPr/>
        </p:nvSpPr>
        <p:spPr>
          <a:xfrm>
            <a:off x="2998156" y="3001265"/>
            <a:ext cx="2466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latin typeface="Aharoni" panose="020F0502020204030204" pitchFamily="34" charset="0"/>
                <a:cs typeface="Aharoni" panose="020F0502020204030204" pitchFamily="34" charset="0"/>
              </a:rPr>
              <a:t>Q   uantum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23139BD-DB7C-4526-2EB9-BDADDEDF6EC5}"/>
              </a:ext>
            </a:extLst>
          </p:cNvPr>
          <p:cNvCxnSpPr>
            <a:cxnSpLocks/>
          </p:cNvCxnSpPr>
          <p:nvPr/>
        </p:nvCxnSpPr>
        <p:spPr>
          <a:xfrm>
            <a:off x="3058348" y="3859724"/>
            <a:ext cx="59925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A5709812-191C-C925-972B-A5917A40C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193" y="2782154"/>
            <a:ext cx="1466530" cy="102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DCE02D-C88E-AC7A-504E-40239560308C}"/>
              </a:ext>
            </a:extLst>
          </p:cNvPr>
          <p:cNvCxnSpPr>
            <a:cxnSpLocks/>
          </p:cNvCxnSpPr>
          <p:nvPr/>
        </p:nvCxnSpPr>
        <p:spPr>
          <a:xfrm>
            <a:off x="3792639" y="3532544"/>
            <a:ext cx="144000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C1AEEDC-1BB2-BC54-4C7E-01661A84599F}"/>
              </a:ext>
            </a:extLst>
          </p:cNvPr>
          <p:cNvCxnSpPr>
            <a:cxnSpLocks/>
          </p:cNvCxnSpPr>
          <p:nvPr/>
        </p:nvCxnSpPr>
        <p:spPr>
          <a:xfrm flipV="1">
            <a:off x="3657600" y="3532544"/>
            <a:ext cx="161925" cy="32718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5A37CE5-789C-41C7-9742-9E8874EF06EE}"/>
              </a:ext>
            </a:extLst>
          </p:cNvPr>
          <p:cNvSpPr txBox="1"/>
          <p:nvPr/>
        </p:nvSpPr>
        <p:spPr>
          <a:xfrm>
            <a:off x="6609190" y="1357343"/>
            <a:ext cx="2924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latin typeface="Aharoni" panose="020F0502020204030204" pitchFamily="34" charset="0"/>
                <a:cs typeface="Aharoni" panose="020F0502020204030204" pitchFamily="34" charset="0"/>
              </a:rPr>
              <a:t>Q   uantum at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78BD161-BAE0-5958-4F8C-8EB72A5BED73}"/>
              </a:ext>
            </a:extLst>
          </p:cNvPr>
          <p:cNvCxnSpPr>
            <a:cxnSpLocks/>
          </p:cNvCxnSpPr>
          <p:nvPr/>
        </p:nvCxnSpPr>
        <p:spPr>
          <a:xfrm>
            <a:off x="6669383" y="2215802"/>
            <a:ext cx="59925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7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449A2911-60E7-A575-FAE8-6E8924AD9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28" y="1138232"/>
            <a:ext cx="1466530" cy="102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32291CF-1715-142E-68FE-ABF38A72E88D}"/>
              </a:ext>
            </a:extLst>
          </p:cNvPr>
          <p:cNvCxnSpPr>
            <a:cxnSpLocks/>
          </p:cNvCxnSpPr>
          <p:nvPr/>
        </p:nvCxnSpPr>
        <p:spPr>
          <a:xfrm>
            <a:off x="7403674" y="1888622"/>
            <a:ext cx="1943143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B7275FE-B10F-A588-F36C-AA2AB64B29D6}"/>
              </a:ext>
            </a:extLst>
          </p:cNvPr>
          <p:cNvCxnSpPr>
            <a:cxnSpLocks/>
          </p:cNvCxnSpPr>
          <p:nvPr/>
        </p:nvCxnSpPr>
        <p:spPr>
          <a:xfrm flipV="1">
            <a:off x="7268635" y="1888622"/>
            <a:ext cx="161925" cy="32718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A7EBAB01-EFD5-66A3-16A9-4F78450BE5B2}"/>
              </a:ext>
            </a:extLst>
          </p:cNvPr>
          <p:cNvSpPr>
            <a:spLocks noChangeAspect="1"/>
          </p:cNvSpPr>
          <p:nvPr/>
        </p:nvSpPr>
        <p:spPr>
          <a:xfrm>
            <a:off x="6096000" y="-110029"/>
            <a:ext cx="3600000" cy="360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43" name="Picture 4">
            <a:extLst>
              <a:ext uri="{FF2B5EF4-FFF2-40B4-BE49-F238E27FC236}">
                <a16:creationId xmlns:a16="http://schemas.microsoft.com/office/drawing/2014/main" id="{6CCF406E-2867-DA00-AABB-5C4C1E4A9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6" t="30055"/>
          <a:stretch>
            <a:fillRect/>
          </a:stretch>
        </p:blipFill>
        <p:spPr bwMode="auto">
          <a:xfrm>
            <a:off x="9521993" y="1433726"/>
            <a:ext cx="1651572" cy="123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705F6CC-51D2-62E7-4391-DCE9DC222630}"/>
              </a:ext>
            </a:extLst>
          </p:cNvPr>
          <p:cNvSpPr txBox="1"/>
          <p:nvPr/>
        </p:nvSpPr>
        <p:spPr>
          <a:xfrm>
            <a:off x="3764931" y="3477969"/>
            <a:ext cx="148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>
                <a:latin typeface="Aharoni" panose="020F0502020204030204" pitchFamily="34" charset="0"/>
                <a:cs typeface="Aharoni" panose="020F0502020204030204" pitchFamily="34" charset="0"/>
              </a:rPr>
              <a:t>research 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487992D-47AA-DFA7-5174-206A2C15DC5F}"/>
              </a:ext>
            </a:extLst>
          </p:cNvPr>
          <p:cNvSpPr>
            <a:spLocks noChangeAspect="1"/>
          </p:cNvSpPr>
          <p:nvPr/>
        </p:nvSpPr>
        <p:spPr>
          <a:xfrm>
            <a:off x="6536901" y="2998046"/>
            <a:ext cx="2999749" cy="299974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EE3CCC-44C0-5CEA-C129-E0D249DEC5D5}"/>
              </a:ext>
            </a:extLst>
          </p:cNvPr>
          <p:cNvSpPr txBox="1"/>
          <p:nvPr/>
        </p:nvSpPr>
        <p:spPr>
          <a:xfrm>
            <a:off x="7069779" y="3803052"/>
            <a:ext cx="2466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latin typeface="Aharoni" panose="020F0502020204030204" pitchFamily="34" charset="0"/>
                <a:cs typeface="Aharoni" panose="020F0502020204030204" pitchFamily="34" charset="0"/>
              </a:rPr>
              <a:t>Q   uantum 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FC0A5F1-E32F-0262-9B01-B176DF5BA1FE}"/>
              </a:ext>
            </a:extLst>
          </p:cNvPr>
          <p:cNvCxnSpPr>
            <a:cxnSpLocks/>
          </p:cNvCxnSpPr>
          <p:nvPr/>
        </p:nvCxnSpPr>
        <p:spPr>
          <a:xfrm>
            <a:off x="7129971" y="4661511"/>
            <a:ext cx="59925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2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8E2AE578-14C9-CAA7-73AE-D0113F68D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816" y="3583941"/>
            <a:ext cx="1466530" cy="102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90BC827-AAF8-AFB9-935E-8378A69B4EAE}"/>
              </a:ext>
            </a:extLst>
          </p:cNvPr>
          <p:cNvCxnSpPr>
            <a:cxnSpLocks/>
          </p:cNvCxnSpPr>
          <p:nvPr/>
        </p:nvCxnSpPr>
        <p:spPr>
          <a:xfrm>
            <a:off x="7864262" y="4334331"/>
            <a:ext cx="144000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4" name="Picture 4">
            <a:extLst>
              <a:ext uri="{FF2B5EF4-FFF2-40B4-BE49-F238E27FC236}">
                <a16:creationId xmlns:a16="http://schemas.microsoft.com/office/drawing/2014/main" id="{5B74924D-C00C-9D44-6ABC-CC2F8AF3D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6" t="30055"/>
          <a:stretch>
            <a:fillRect/>
          </a:stretch>
        </p:blipFill>
        <p:spPr bwMode="auto">
          <a:xfrm>
            <a:off x="7074671" y="4719473"/>
            <a:ext cx="1651572" cy="123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B85B52-C5D0-2283-762F-BAEC5E7C763E}"/>
              </a:ext>
            </a:extLst>
          </p:cNvPr>
          <p:cNvCxnSpPr>
            <a:cxnSpLocks/>
          </p:cNvCxnSpPr>
          <p:nvPr/>
        </p:nvCxnSpPr>
        <p:spPr>
          <a:xfrm flipV="1">
            <a:off x="7729223" y="4334331"/>
            <a:ext cx="161925" cy="32718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31031BA-20E1-5FED-4756-8A05869CC7D5}"/>
              </a:ext>
            </a:extLst>
          </p:cNvPr>
          <p:cNvSpPr txBox="1"/>
          <p:nvPr/>
        </p:nvSpPr>
        <p:spPr>
          <a:xfrm>
            <a:off x="7836554" y="4279756"/>
            <a:ext cx="1486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latin typeface="Aharoni" panose="020F0502020204030204" pitchFamily="34" charset="0"/>
                <a:cs typeface="Aharoni" panose="020F0502020204030204" pitchFamily="34" charset="0"/>
              </a:rPr>
              <a:t>at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1619BB-E993-339D-8377-70F01CC473BB}"/>
              </a:ext>
            </a:extLst>
          </p:cNvPr>
          <p:cNvSpPr txBox="1"/>
          <p:nvPr/>
        </p:nvSpPr>
        <p:spPr>
          <a:xfrm>
            <a:off x="2752939" y="3954123"/>
            <a:ext cx="265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>
                <a:solidFill>
                  <a:srgbClr val="2A326C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Ho Chi Minh city </a:t>
            </a:r>
          </a:p>
        </p:txBody>
      </p:sp>
    </p:spTree>
    <p:extLst>
      <p:ext uri="{BB962C8B-B14F-4D97-AF65-F5344CB8AC3E}">
        <p14:creationId xmlns:p14="http://schemas.microsoft.com/office/powerpoint/2010/main" val="3600387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7C150-99C8-8F33-961B-2AAAC83FC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A2026B-BFBE-B2EA-7B43-464B59E25139}"/>
              </a:ext>
            </a:extLst>
          </p:cNvPr>
          <p:cNvSpPr/>
          <p:nvPr/>
        </p:nvSpPr>
        <p:spPr>
          <a:xfrm>
            <a:off x="1979271" y="1203767"/>
            <a:ext cx="7789762" cy="4234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ectangle: Rounded Corners 12">
            <a:extLst>
              <a:ext uri="{FF2B5EF4-FFF2-40B4-BE49-F238E27FC236}">
                <a16:creationId xmlns:a16="http://schemas.microsoft.com/office/drawing/2014/main" id="{AF14CDB2-EE90-4D11-0410-3DDA6E9C8B08}"/>
              </a:ext>
            </a:extLst>
          </p:cNvPr>
          <p:cNvSpPr/>
          <p:nvPr/>
        </p:nvSpPr>
        <p:spPr>
          <a:xfrm rot="5400000">
            <a:off x="5400788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11">
            <a:extLst>
              <a:ext uri="{FF2B5EF4-FFF2-40B4-BE49-F238E27FC236}">
                <a16:creationId xmlns:a16="http://schemas.microsoft.com/office/drawing/2014/main" id="{A8B03EE6-9F96-B8E6-0D80-2BEB98A122E2}"/>
              </a:ext>
            </a:extLst>
          </p:cNvPr>
          <p:cNvSpPr/>
          <p:nvPr/>
        </p:nvSpPr>
        <p:spPr>
          <a:xfrm rot="5400000">
            <a:off x="5004684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43368E15-E816-AFF0-7185-0D23249652BC}"/>
              </a:ext>
            </a:extLst>
          </p:cNvPr>
          <p:cNvSpPr/>
          <p:nvPr/>
        </p:nvSpPr>
        <p:spPr>
          <a:xfrm rot="5400000">
            <a:off x="4608579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7E98A8-819A-AAA1-B08C-917A49E21D03}"/>
              </a:ext>
            </a:extLst>
          </p:cNvPr>
          <p:cNvSpPr/>
          <p:nvPr/>
        </p:nvSpPr>
        <p:spPr>
          <a:xfrm>
            <a:off x="5011522" y="258613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B8B2C86B-1FBA-32EB-F449-3016018965B8}"/>
              </a:ext>
            </a:extLst>
          </p:cNvPr>
          <p:cNvSpPr/>
          <p:nvPr/>
        </p:nvSpPr>
        <p:spPr>
          <a:xfrm>
            <a:off x="5011522" y="2255005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1BC8AF34-715D-D27B-8239-B22C2B184982}"/>
              </a:ext>
            </a:extLst>
          </p:cNvPr>
          <p:cNvSpPr/>
          <p:nvPr/>
        </p:nvSpPr>
        <p:spPr>
          <a:xfrm>
            <a:off x="5011522" y="192388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3">
            <a:extLst>
              <a:ext uri="{FF2B5EF4-FFF2-40B4-BE49-F238E27FC236}">
                <a16:creationId xmlns:a16="http://schemas.microsoft.com/office/drawing/2014/main" id="{CFF7279D-7866-D091-792F-C943DC16A2A3}"/>
              </a:ext>
            </a:extLst>
          </p:cNvPr>
          <p:cNvSpPr/>
          <p:nvPr/>
        </p:nvSpPr>
        <p:spPr>
          <a:xfrm>
            <a:off x="5187564" y="1597755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2721CAC6-02DD-1F59-BE6D-B7E68163E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307" y="2156142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3C889DE0-58C8-41CC-669E-19C0A8E73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540" y="1684654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76C1F1-4114-E392-A94A-ACFB8BD5F47A}"/>
              </a:ext>
            </a:extLst>
          </p:cNvPr>
          <p:cNvSpPr txBox="1"/>
          <p:nvPr/>
        </p:nvSpPr>
        <p:spPr>
          <a:xfrm>
            <a:off x="5107521" y="3159658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latin typeface="Bahnschrift SemiLight Condensed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CCFBAD-D9A3-515C-E5C7-24756AC49A51}"/>
              </a:ext>
            </a:extLst>
          </p:cNvPr>
          <p:cNvSpPr txBox="1"/>
          <p:nvPr/>
        </p:nvSpPr>
        <p:spPr>
          <a:xfrm>
            <a:off x="1979271" y="4118573"/>
            <a:ext cx="778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b="1"/>
              <a:t>SẮP ĐÓNG FORM ỨNG TUYỂN THAM GIA NGHIÊN CỨU (SOFTWARE)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7365A2-E7B1-A786-BBE0-95CD59843863}"/>
              </a:ext>
            </a:extLst>
          </p:cNvPr>
          <p:cNvCxnSpPr/>
          <p:nvPr/>
        </p:nvCxnSpPr>
        <p:spPr>
          <a:xfrm>
            <a:off x="3992036" y="4618299"/>
            <a:ext cx="38312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ECB-C84D-D690-FCFF-694C524B95B1}"/>
              </a:ext>
            </a:extLst>
          </p:cNvPr>
          <p:cNvSpPr txBox="1"/>
          <p:nvPr/>
        </p:nvSpPr>
        <p:spPr>
          <a:xfrm>
            <a:off x="2012765" y="4780471"/>
            <a:ext cx="778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b="1"/>
              <a:t>Thời hạn: hết ngày 20/10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BF24D-CFDA-9CC6-2313-4B5D237B5491}"/>
              </a:ext>
            </a:extLst>
          </p:cNvPr>
          <p:cNvSpPr txBox="1"/>
          <p:nvPr/>
        </p:nvSpPr>
        <p:spPr>
          <a:xfrm>
            <a:off x="358815" y="37386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42859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72A5B-B121-2DEC-50CD-74B098092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F5BFA3-4381-E5A5-F1BB-EBC698AAD540}"/>
              </a:ext>
            </a:extLst>
          </p:cNvPr>
          <p:cNvSpPr/>
          <p:nvPr/>
        </p:nvSpPr>
        <p:spPr>
          <a:xfrm>
            <a:off x="1979271" y="1203767"/>
            <a:ext cx="7789762" cy="4234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ectangle: Rounded Corners 12">
            <a:extLst>
              <a:ext uri="{FF2B5EF4-FFF2-40B4-BE49-F238E27FC236}">
                <a16:creationId xmlns:a16="http://schemas.microsoft.com/office/drawing/2014/main" id="{0EC712AE-CAE0-B550-7A2E-D8401FD67E80}"/>
              </a:ext>
            </a:extLst>
          </p:cNvPr>
          <p:cNvSpPr/>
          <p:nvPr/>
        </p:nvSpPr>
        <p:spPr>
          <a:xfrm rot="5400000">
            <a:off x="5400788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11">
            <a:extLst>
              <a:ext uri="{FF2B5EF4-FFF2-40B4-BE49-F238E27FC236}">
                <a16:creationId xmlns:a16="http://schemas.microsoft.com/office/drawing/2014/main" id="{7F1D8924-FABE-5C3D-0583-F9EA35AD6A3E}"/>
              </a:ext>
            </a:extLst>
          </p:cNvPr>
          <p:cNvSpPr/>
          <p:nvPr/>
        </p:nvSpPr>
        <p:spPr>
          <a:xfrm rot="5400000">
            <a:off x="5004684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0163766A-80CC-8F85-54B9-94EEA6EDE7AC}"/>
              </a:ext>
            </a:extLst>
          </p:cNvPr>
          <p:cNvSpPr/>
          <p:nvPr/>
        </p:nvSpPr>
        <p:spPr>
          <a:xfrm rot="5400000">
            <a:off x="4608579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37D879-A442-63F6-97FD-D32E7DAF2BD9}"/>
              </a:ext>
            </a:extLst>
          </p:cNvPr>
          <p:cNvSpPr/>
          <p:nvPr/>
        </p:nvSpPr>
        <p:spPr>
          <a:xfrm>
            <a:off x="5011522" y="258613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FCD9939E-1DE3-5EA6-D545-35C7BE603F45}"/>
              </a:ext>
            </a:extLst>
          </p:cNvPr>
          <p:cNvSpPr/>
          <p:nvPr/>
        </p:nvSpPr>
        <p:spPr>
          <a:xfrm>
            <a:off x="5011522" y="2255005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D96378F3-7353-6FFD-10A0-569F3942BB1D}"/>
              </a:ext>
            </a:extLst>
          </p:cNvPr>
          <p:cNvSpPr/>
          <p:nvPr/>
        </p:nvSpPr>
        <p:spPr>
          <a:xfrm>
            <a:off x="5011522" y="192388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3">
            <a:extLst>
              <a:ext uri="{FF2B5EF4-FFF2-40B4-BE49-F238E27FC236}">
                <a16:creationId xmlns:a16="http://schemas.microsoft.com/office/drawing/2014/main" id="{88FD4657-3E06-802F-A3F0-D949400E4DB0}"/>
              </a:ext>
            </a:extLst>
          </p:cNvPr>
          <p:cNvSpPr/>
          <p:nvPr/>
        </p:nvSpPr>
        <p:spPr>
          <a:xfrm>
            <a:off x="5187564" y="1597755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B2CFE27F-E0BD-9BF3-5FC1-7366B2EA0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307" y="2156142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5F33A9BB-BC2D-AC92-12EF-0B4013538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540" y="1684654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49AB1E-5C23-4933-52AC-DB958A422095}"/>
              </a:ext>
            </a:extLst>
          </p:cNvPr>
          <p:cNvSpPr txBox="1"/>
          <p:nvPr/>
        </p:nvSpPr>
        <p:spPr>
          <a:xfrm>
            <a:off x="5107521" y="3159658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latin typeface="Bahnschrift SemiLight Condensed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AE74E1-91C4-EA4A-B97D-2FFB1EB84791}"/>
              </a:ext>
            </a:extLst>
          </p:cNvPr>
          <p:cNvSpPr txBox="1"/>
          <p:nvPr/>
        </p:nvSpPr>
        <p:spPr>
          <a:xfrm>
            <a:off x="1979271" y="4118573"/>
            <a:ext cx="7789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b="1"/>
              <a:t>THÔNG BÁO ĐĂNG KÝ ĐỀ TÀI CHO ĐỒ ÁN 1, ĐỒ ÁN 2, KHOÁ LUẬN TỐT NGHIỆP TẠI UIT (KHOA KỸ THUẬT MÁY TÍNH &amp; CÔNG NGHỆ PHẦN MỀM)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450E01-3970-F05D-4EAE-0FAD975D932C}"/>
              </a:ext>
            </a:extLst>
          </p:cNvPr>
          <p:cNvSpPr txBox="1"/>
          <p:nvPr/>
        </p:nvSpPr>
        <p:spPr>
          <a:xfrm>
            <a:off x="358815" y="37386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94585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FE6EB-9603-1347-136A-A1E5E6B3F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0A4FEB-EB7C-56E3-6FFC-461056A1009F}"/>
              </a:ext>
            </a:extLst>
          </p:cNvPr>
          <p:cNvSpPr/>
          <p:nvPr/>
        </p:nvSpPr>
        <p:spPr>
          <a:xfrm>
            <a:off x="1979271" y="1203767"/>
            <a:ext cx="7789762" cy="4234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ectangle: Rounded Corners 12">
            <a:extLst>
              <a:ext uri="{FF2B5EF4-FFF2-40B4-BE49-F238E27FC236}">
                <a16:creationId xmlns:a16="http://schemas.microsoft.com/office/drawing/2014/main" id="{F57712CD-F73C-4C39-7E72-EE2483FA774C}"/>
              </a:ext>
            </a:extLst>
          </p:cNvPr>
          <p:cNvSpPr/>
          <p:nvPr/>
        </p:nvSpPr>
        <p:spPr>
          <a:xfrm rot="5400000">
            <a:off x="5400788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11">
            <a:extLst>
              <a:ext uri="{FF2B5EF4-FFF2-40B4-BE49-F238E27FC236}">
                <a16:creationId xmlns:a16="http://schemas.microsoft.com/office/drawing/2014/main" id="{03AD4A04-4B03-58E1-491D-7B20AA10E39A}"/>
              </a:ext>
            </a:extLst>
          </p:cNvPr>
          <p:cNvSpPr/>
          <p:nvPr/>
        </p:nvSpPr>
        <p:spPr>
          <a:xfrm rot="5400000">
            <a:off x="5004684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63AEEDAB-BA79-CA7B-05FC-17B3F0CC3D0A}"/>
              </a:ext>
            </a:extLst>
          </p:cNvPr>
          <p:cNvSpPr/>
          <p:nvPr/>
        </p:nvSpPr>
        <p:spPr>
          <a:xfrm rot="5400000">
            <a:off x="4608579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0280F89-B555-E248-0BB1-658B240E7CCF}"/>
              </a:ext>
            </a:extLst>
          </p:cNvPr>
          <p:cNvSpPr/>
          <p:nvPr/>
        </p:nvSpPr>
        <p:spPr>
          <a:xfrm>
            <a:off x="5011522" y="258613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5AD80300-98C6-A7FC-3F3E-35AA646EA960}"/>
              </a:ext>
            </a:extLst>
          </p:cNvPr>
          <p:cNvSpPr/>
          <p:nvPr/>
        </p:nvSpPr>
        <p:spPr>
          <a:xfrm>
            <a:off x="5011522" y="2255005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EFDDA679-9047-1797-4175-5C2FD6059617}"/>
              </a:ext>
            </a:extLst>
          </p:cNvPr>
          <p:cNvSpPr/>
          <p:nvPr/>
        </p:nvSpPr>
        <p:spPr>
          <a:xfrm>
            <a:off x="5011522" y="192388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3">
            <a:extLst>
              <a:ext uri="{FF2B5EF4-FFF2-40B4-BE49-F238E27FC236}">
                <a16:creationId xmlns:a16="http://schemas.microsoft.com/office/drawing/2014/main" id="{0A4730B2-95E7-6E21-B686-A5FA13DD8C87}"/>
              </a:ext>
            </a:extLst>
          </p:cNvPr>
          <p:cNvSpPr/>
          <p:nvPr/>
        </p:nvSpPr>
        <p:spPr>
          <a:xfrm>
            <a:off x="5187564" y="1597755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18D449A8-1718-D7A0-DE64-1895BD80C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307" y="2156142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785FA0EF-18C4-0E10-1FC6-7CBFC5A7A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540" y="1684654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C2CB94-9F32-D68F-9B83-9D2BF5DB46DF}"/>
              </a:ext>
            </a:extLst>
          </p:cNvPr>
          <p:cNvSpPr txBox="1"/>
          <p:nvPr/>
        </p:nvSpPr>
        <p:spPr>
          <a:xfrm>
            <a:off x="5107521" y="3159658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latin typeface="Bahnschrift SemiLight Condensed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B23A4F-3E4D-CE1A-4C9B-6FCFC424737E}"/>
              </a:ext>
            </a:extLst>
          </p:cNvPr>
          <p:cNvSpPr txBox="1"/>
          <p:nvPr/>
        </p:nvSpPr>
        <p:spPr>
          <a:xfrm>
            <a:off x="1979271" y="4118573"/>
            <a:ext cx="778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b="1"/>
              <a:t>THÔNG BÁO NHẬN HƯỚNG DẪN LUẬN VĂN ThS tại UIT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6BB16A-15A8-9188-A3BD-E1985B6B9F45}"/>
              </a:ext>
            </a:extLst>
          </p:cNvPr>
          <p:cNvSpPr txBox="1"/>
          <p:nvPr/>
        </p:nvSpPr>
        <p:spPr>
          <a:xfrm>
            <a:off x="358815" y="37386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65187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6D30-BC28-C537-840A-76EFF5A2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308BBA-D8A3-E724-1333-2BE7EF557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980" y="-14514"/>
            <a:ext cx="364515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0C2A09-37BC-D842-C1D8-4C7559E92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80" y="-133821"/>
            <a:ext cx="7772400" cy="4663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AA5BFB-F835-18EC-98EA-DBC34D9EB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42" y="4563551"/>
            <a:ext cx="3881738" cy="27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07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05FF5B-75E5-026E-8C01-2EBFA3C8B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28" y="3736714"/>
            <a:ext cx="5312229" cy="257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998508-3C5A-ED14-4112-68C6D2D7F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7491" y="1933993"/>
            <a:ext cx="1008509" cy="971461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0187CE6-E06B-C5B8-EB61-2631B9169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859" y="2419724"/>
            <a:ext cx="4005943" cy="140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728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1637A-1F19-24AC-3D14-84F707B3C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AB47C8-C3DA-32A4-5CB1-BC839A151024}"/>
              </a:ext>
            </a:extLst>
          </p:cNvPr>
          <p:cNvSpPr txBox="1"/>
          <p:nvPr/>
        </p:nvSpPr>
        <p:spPr>
          <a:xfrm>
            <a:off x="2998155" y="3001265"/>
            <a:ext cx="2924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latin typeface="Aharoni" panose="020F0502020204030204" pitchFamily="34" charset="0"/>
                <a:cs typeface="Aharoni" panose="020F0502020204030204" pitchFamily="34" charset="0"/>
              </a:rPr>
              <a:t>Q   uantum at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D646CE-B835-05BA-EF65-718E38E34B44}"/>
              </a:ext>
            </a:extLst>
          </p:cNvPr>
          <p:cNvCxnSpPr>
            <a:cxnSpLocks/>
          </p:cNvCxnSpPr>
          <p:nvPr/>
        </p:nvCxnSpPr>
        <p:spPr>
          <a:xfrm>
            <a:off x="3058348" y="3859724"/>
            <a:ext cx="59925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1865B243-2E62-7036-6362-FFB6D57038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30055" r="46494"/>
          <a:stretch>
            <a:fillRect/>
          </a:stretch>
        </p:blipFill>
        <p:spPr bwMode="auto">
          <a:xfrm>
            <a:off x="3792639" y="3593186"/>
            <a:ext cx="2130053" cy="164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2905CBCA-0B73-D533-1636-7AA7BDD67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193" y="2782154"/>
            <a:ext cx="1466530" cy="102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D8E85B-B4F5-664F-6C6A-9E658467F7EE}"/>
              </a:ext>
            </a:extLst>
          </p:cNvPr>
          <p:cNvCxnSpPr>
            <a:cxnSpLocks/>
          </p:cNvCxnSpPr>
          <p:nvPr/>
        </p:nvCxnSpPr>
        <p:spPr>
          <a:xfrm>
            <a:off x="3792639" y="3532544"/>
            <a:ext cx="1943143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4">
            <a:extLst>
              <a:ext uri="{FF2B5EF4-FFF2-40B4-BE49-F238E27FC236}">
                <a16:creationId xmlns:a16="http://schemas.microsoft.com/office/drawing/2014/main" id="{0F2F06EE-6996-4C3A-3A1F-0C481A1F6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6" t="30055"/>
          <a:stretch>
            <a:fillRect/>
          </a:stretch>
        </p:blipFill>
        <p:spPr bwMode="auto">
          <a:xfrm>
            <a:off x="2969285" y="3842486"/>
            <a:ext cx="1651572" cy="123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E5D081-A154-AACD-D8D3-87DA99EE8775}"/>
              </a:ext>
            </a:extLst>
          </p:cNvPr>
          <p:cNvCxnSpPr>
            <a:cxnSpLocks/>
          </p:cNvCxnSpPr>
          <p:nvPr/>
        </p:nvCxnSpPr>
        <p:spPr>
          <a:xfrm flipV="1">
            <a:off x="3657600" y="3532544"/>
            <a:ext cx="161925" cy="32718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9EFA628-4CA9-4D18-FBDF-87562EC49C64}"/>
              </a:ext>
            </a:extLst>
          </p:cNvPr>
          <p:cNvSpPr>
            <a:spLocks noChangeAspect="1"/>
          </p:cNvSpPr>
          <p:nvPr/>
        </p:nvSpPr>
        <p:spPr>
          <a:xfrm>
            <a:off x="2530193" y="2005149"/>
            <a:ext cx="3600000" cy="360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721646-0307-3211-1525-AF564E89E617}"/>
              </a:ext>
            </a:extLst>
          </p:cNvPr>
          <p:cNvSpPr txBox="1"/>
          <p:nvPr/>
        </p:nvSpPr>
        <p:spPr>
          <a:xfrm>
            <a:off x="6563962" y="886087"/>
            <a:ext cx="2924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latin typeface="Aharoni" panose="020F0502020204030204" pitchFamily="34" charset="0"/>
                <a:cs typeface="Aharoni" panose="020F0502020204030204" pitchFamily="34" charset="0"/>
              </a:rPr>
              <a:t>Q   uantum at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63DCEF-0BA2-2E6A-B12C-20AABE640983}"/>
              </a:ext>
            </a:extLst>
          </p:cNvPr>
          <p:cNvCxnSpPr>
            <a:cxnSpLocks/>
          </p:cNvCxnSpPr>
          <p:nvPr/>
        </p:nvCxnSpPr>
        <p:spPr>
          <a:xfrm>
            <a:off x="6624155" y="1744546"/>
            <a:ext cx="59925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4">
            <a:extLst>
              <a:ext uri="{FF2B5EF4-FFF2-40B4-BE49-F238E27FC236}">
                <a16:creationId xmlns:a16="http://schemas.microsoft.com/office/drawing/2014/main" id="{E23ED1E3-77E7-68B1-F6CB-F4DCB55C2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8" t="30055" r="-1247"/>
          <a:stretch>
            <a:fillRect/>
          </a:stretch>
        </p:blipFill>
        <p:spPr bwMode="auto">
          <a:xfrm>
            <a:off x="7404034" y="1509459"/>
            <a:ext cx="3600000" cy="133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D78EC61E-9B4C-3C63-F94D-D5F65CAE0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66976"/>
            <a:ext cx="1466530" cy="102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5662120-3115-9C76-3124-3A9EB85B7A5F}"/>
              </a:ext>
            </a:extLst>
          </p:cNvPr>
          <p:cNvCxnSpPr>
            <a:cxnSpLocks/>
          </p:cNvCxnSpPr>
          <p:nvPr/>
        </p:nvCxnSpPr>
        <p:spPr>
          <a:xfrm>
            <a:off x="7358446" y="1417366"/>
            <a:ext cx="1943143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7E5E5C-F220-9AD3-8807-1EF6210B9D75}"/>
              </a:ext>
            </a:extLst>
          </p:cNvPr>
          <p:cNvCxnSpPr>
            <a:cxnSpLocks/>
          </p:cNvCxnSpPr>
          <p:nvPr/>
        </p:nvCxnSpPr>
        <p:spPr>
          <a:xfrm flipV="1">
            <a:off x="7223407" y="1417366"/>
            <a:ext cx="161925" cy="32718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C31E8CF-42E5-F79F-EBE8-2C4E2FD3C368}"/>
              </a:ext>
            </a:extLst>
          </p:cNvPr>
          <p:cNvSpPr>
            <a:spLocks noChangeAspect="1"/>
          </p:cNvSpPr>
          <p:nvPr/>
        </p:nvSpPr>
        <p:spPr>
          <a:xfrm>
            <a:off x="6096000" y="-110029"/>
            <a:ext cx="3600000" cy="360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01042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7">
            <a:extLst>
              <a:ext uri="{FF2B5EF4-FFF2-40B4-BE49-F238E27FC236}">
                <a16:creationId xmlns:a16="http://schemas.microsoft.com/office/drawing/2014/main" id="{E7D69FF8-3445-E923-C0B3-80C854FEF365}"/>
              </a:ext>
            </a:extLst>
          </p:cNvPr>
          <p:cNvSpPr/>
          <p:nvPr/>
        </p:nvSpPr>
        <p:spPr>
          <a:xfrm>
            <a:off x="4901729" y="633708"/>
            <a:ext cx="2884554" cy="1712818"/>
          </a:xfrm>
          <a:prstGeom prst="roundRect">
            <a:avLst>
              <a:gd name="adj" fmla="val 557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19">
            <a:extLst>
              <a:ext uri="{FF2B5EF4-FFF2-40B4-BE49-F238E27FC236}">
                <a16:creationId xmlns:a16="http://schemas.microsoft.com/office/drawing/2014/main" id="{A74BECE9-AD52-BF0A-1EE5-11B4151FBE00}"/>
              </a:ext>
            </a:extLst>
          </p:cNvPr>
          <p:cNvSpPr/>
          <p:nvPr/>
        </p:nvSpPr>
        <p:spPr>
          <a:xfrm>
            <a:off x="8765296" y="2766196"/>
            <a:ext cx="2276009" cy="1712818"/>
          </a:xfrm>
          <a:prstGeom prst="roundRect">
            <a:avLst>
              <a:gd name="adj" fmla="val 55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16">
            <a:extLst>
              <a:ext uri="{FF2B5EF4-FFF2-40B4-BE49-F238E27FC236}">
                <a16:creationId xmlns:a16="http://schemas.microsoft.com/office/drawing/2014/main" id="{64BDF933-FEDF-FE3D-5B6A-187CDDFE793C}"/>
              </a:ext>
            </a:extLst>
          </p:cNvPr>
          <p:cNvSpPr/>
          <p:nvPr/>
        </p:nvSpPr>
        <p:spPr>
          <a:xfrm>
            <a:off x="4911084" y="2758029"/>
            <a:ext cx="2890802" cy="1712818"/>
          </a:xfrm>
          <a:prstGeom prst="roundRect">
            <a:avLst>
              <a:gd name="adj" fmla="val 55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A15D58BA-E347-BDD1-76D8-65D3C10A5210}"/>
              </a:ext>
            </a:extLst>
          </p:cNvPr>
          <p:cNvSpPr/>
          <p:nvPr/>
        </p:nvSpPr>
        <p:spPr>
          <a:xfrm>
            <a:off x="1713890" y="2748457"/>
            <a:ext cx="2308860" cy="1712818"/>
          </a:xfrm>
          <a:prstGeom prst="roundRect">
            <a:avLst>
              <a:gd name="adj" fmla="val 55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9FC13-801D-B378-CB31-5362A33A88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" r="9625" b="1390"/>
          <a:stretch/>
        </p:blipFill>
        <p:spPr>
          <a:xfrm rot="16200000">
            <a:off x="9221151" y="2324330"/>
            <a:ext cx="1364302" cy="2276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E52E97-AD1B-C265-158D-2939EA9299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" t="7019" r="-67" b="31993"/>
          <a:stretch>
            <a:fillRect/>
          </a:stretch>
        </p:blipFill>
        <p:spPr>
          <a:xfrm>
            <a:off x="4903099" y="2731104"/>
            <a:ext cx="2898787" cy="1338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6E1724-52F2-EF5D-4BAC-14D059BEEB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90" y="2727393"/>
            <a:ext cx="2298163" cy="1364302"/>
          </a:xfrm>
          <a:prstGeom prst="rect">
            <a:avLst/>
          </a:prstGeom>
        </p:spPr>
      </p:pic>
      <p:pic>
        <p:nvPicPr>
          <p:cNvPr id="11" name="Picture 2" descr="Không có mô tả ảnh.">
            <a:extLst>
              <a:ext uri="{FF2B5EF4-FFF2-40B4-BE49-F238E27FC236}">
                <a16:creationId xmlns:a16="http://schemas.microsoft.com/office/drawing/2014/main" id="{5F1148C0-94C7-6D36-BD9D-4265DE28F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90281" y="-153375"/>
            <a:ext cx="1313191" cy="287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A2E03A-2062-04E9-ED94-56DEEFAD827C}"/>
              </a:ext>
            </a:extLst>
          </p:cNvPr>
          <p:cNvCxnSpPr>
            <a:cxnSpLocks/>
          </p:cNvCxnSpPr>
          <p:nvPr/>
        </p:nvCxnSpPr>
        <p:spPr>
          <a:xfrm>
            <a:off x="-809626" y="2608118"/>
            <a:ext cx="11850929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E74EAB1-6567-2EB9-BB40-4D04EC2E294F}"/>
              </a:ext>
            </a:extLst>
          </p:cNvPr>
          <p:cNvSpPr txBox="1"/>
          <p:nvPr/>
        </p:nvSpPr>
        <p:spPr>
          <a:xfrm>
            <a:off x="1673428" y="4106307"/>
            <a:ext cx="233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RTL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4E0C2F-86FB-CD48-45EB-5B9E15F84707}"/>
              </a:ext>
            </a:extLst>
          </p:cNvPr>
          <p:cNvSpPr txBox="1"/>
          <p:nvPr/>
        </p:nvSpPr>
        <p:spPr>
          <a:xfrm>
            <a:off x="4903099" y="4098318"/>
            <a:ext cx="290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Simulating on FPGA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51F60B-53F9-3ECD-ADF0-DEA600B9AC13}"/>
              </a:ext>
            </a:extLst>
          </p:cNvPr>
          <p:cNvSpPr txBox="1"/>
          <p:nvPr/>
        </p:nvSpPr>
        <p:spPr>
          <a:xfrm>
            <a:off x="-807773" y="3373773"/>
            <a:ext cx="266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Semiconductor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F20746-37A6-121F-769B-15AE7A97FBAD}"/>
              </a:ext>
            </a:extLst>
          </p:cNvPr>
          <p:cNvSpPr txBox="1"/>
          <p:nvPr/>
        </p:nvSpPr>
        <p:spPr>
          <a:xfrm>
            <a:off x="-807773" y="1267189"/>
            <a:ext cx="2614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AI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4BF66C-862B-C805-CBBB-4C62FCBE6E3B}"/>
              </a:ext>
            </a:extLst>
          </p:cNvPr>
          <p:cNvSpPr txBox="1"/>
          <p:nvPr/>
        </p:nvSpPr>
        <p:spPr>
          <a:xfrm>
            <a:off x="-807773" y="5381595"/>
            <a:ext cx="247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cs typeface="Times New Roman" panose="02020603050405020304" pitchFamily="18" charset="0"/>
              </a:rPr>
              <a:t>Quantum Computing</a:t>
            </a:r>
            <a:endParaRPr lang="en-GB" sz="2000" b="1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9017D6-0AB8-8E83-73D9-E33613CB6308}"/>
              </a:ext>
            </a:extLst>
          </p:cNvPr>
          <p:cNvCxnSpPr>
            <a:cxnSpLocks/>
          </p:cNvCxnSpPr>
          <p:nvPr/>
        </p:nvCxnSpPr>
        <p:spPr>
          <a:xfrm flipV="1">
            <a:off x="-852487" y="4690356"/>
            <a:ext cx="11893790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F43B250-0CEF-488C-11E4-F4C2123E17B7}"/>
              </a:ext>
            </a:extLst>
          </p:cNvPr>
          <p:cNvSpPr txBox="1"/>
          <p:nvPr/>
        </p:nvSpPr>
        <p:spPr>
          <a:xfrm>
            <a:off x="8765295" y="4111070"/>
            <a:ext cx="227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Fabricate chip</a:t>
            </a:r>
          </a:p>
        </p:txBody>
      </p:sp>
      <p:sp>
        <p:nvSpPr>
          <p:cNvPr id="20" name="Rounded Rectangle 24">
            <a:extLst>
              <a:ext uri="{FF2B5EF4-FFF2-40B4-BE49-F238E27FC236}">
                <a16:creationId xmlns:a16="http://schemas.microsoft.com/office/drawing/2014/main" id="{32A82298-3DF5-E751-6B3A-678A25ED0058}"/>
              </a:ext>
            </a:extLst>
          </p:cNvPr>
          <p:cNvSpPr/>
          <p:nvPr/>
        </p:nvSpPr>
        <p:spPr>
          <a:xfrm>
            <a:off x="1673427" y="646362"/>
            <a:ext cx="2362820" cy="1712818"/>
          </a:xfrm>
          <a:prstGeom prst="roundRect">
            <a:avLst>
              <a:gd name="adj" fmla="val 557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DA449C-02DB-AF4E-2778-0FDEDAB6A1F3}"/>
              </a:ext>
            </a:extLst>
          </p:cNvPr>
          <p:cNvSpPr txBox="1"/>
          <p:nvPr/>
        </p:nvSpPr>
        <p:spPr>
          <a:xfrm>
            <a:off x="1911657" y="1982664"/>
            <a:ext cx="193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Propose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F91999-FDBA-A13E-7392-1662B420CD22}"/>
              </a:ext>
            </a:extLst>
          </p:cNvPr>
          <p:cNvSpPr txBox="1"/>
          <p:nvPr/>
        </p:nvSpPr>
        <p:spPr>
          <a:xfrm>
            <a:off x="4901540" y="1953327"/>
            <a:ext cx="290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Training on GPU</a:t>
            </a:r>
          </a:p>
        </p:txBody>
      </p:sp>
      <p:sp>
        <p:nvSpPr>
          <p:cNvPr id="23" name="Rounded Rectangle 29">
            <a:extLst>
              <a:ext uri="{FF2B5EF4-FFF2-40B4-BE49-F238E27FC236}">
                <a16:creationId xmlns:a16="http://schemas.microsoft.com/office/drawing/2014/main" id="{2873F891-2EF7-F8F6-CB70-40C7B6F3BC98}"/>
              </a:ext>
            </a:extLst>
          </p:cNvPr>
          <p:cNvSpPr/>
          <p:nvPr/>
        </p:nvSpPr>
        <p:spPr>
          <a:xfrm>
            <a:off x="8756064" y="639769"/>
            <a:ext cx="2236983" cy="1712818"/>
          </a:xfrm>
          <a:prstGeom prst="roundRect">
            <a:avLst>
              <a:gd name="adj" fmla="val 557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DD276B-C862-6414-17D4-E68E4D5DC0FD}"/>
              </a:ext>
            </a:extLst>
          </p:cNvPr>
          <p:cNvSpPr txBox="1"/>
          <p:nvPr/>
        </p:nvSpPr>
        <p:spPr>
          <a:xfrm>
            <a:off x="8756064" y="1962191"/>
            <a:ext cx="223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Inference model</a:t>
            </a:r>
          </a:p>
        </p:txBody>
      </p:sp>
      <p:sp>
        <p:nvSpPr>
          <p:cNvPr id="25" name="Rounded Rectangle 34">
            <a:extLst>
              <a:ext uri="{FF2B5EF4-FFF2-40B4-BE49-F238E27FC236}">
                <a16:creationId xmlns:a16="http://schemas.microsoft.com/office/drawing/2014/main" id="{0C064383-A165-9F3E-57A9-C5EEE1B0879F}"/>
              </a:ext>
            </a:extLst>
          </p:cNvPr>
          <p:cNvSpPr/>
          <p:nvPr/>
        </p:nvSpPr>
        <p:spPr>
          <a:xfrm>
            <a:off x="1701190" y="4860765"/>
            <a:ext cx="2297830" cy="1687992"/>
          </a:xfrm>
          <a:prstGeom prst="roundRect">
            <a:avLst>
              <a:gd name="adj" fmla="val 557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35">
            <a:extLst>
              <a:ext uri="{FF2B5EF4-FFF2-40B4-BE49-F238E27FC236}">
                <a16:creationId xmlns:a16="http://schemas.microsoft.com/office/drawing/2014/main" id="{110F9F95-378A-9D48-C4AA-012845F19983}"/>
              </a:ext>
            </a:extLst>
          </p:cNvPr>
          <p:cNvSpPr/>
          <p:nvPr/>
        </p:nvSpPr>
        <p:spPr>
          <a:xfrm>
            <a:off x="4948994" y="4860765"/>
            <a:ext cx="2852892" cy="1712818"/>
          </a:xfrm>
          <a:prstGeom prst="roundRect">
            <a:avLst>
              <a:gd name="adj" fmla="val 557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36">
            <a:extLst>
              <a:ext uri="{FF2B5EF4-FFF2-40B4-BE49-F238E27FC236}">
                <a16:creationId xmlns:a16="http://schemas.microsoft.com/office/drawing/2014/main" id="{30A921C2-DF31-24AC-6D42-FF54A55199C6}"/>
              </a:ext>
            </a:extLst>
          </p:cNvPr>
          <p:cNvSpPr/>
          <p:nvPr/>
        </p:nvSpPr>
        <p:spPr>
          <a:xfrm>
            <a:off x="8760365" y="4872449"/>
            <a:ext cx="2308860" cy="1712818"/>
          </a:xfrm>
          <a:prstGeom prst="roundRect">
            <a:avLst>
              <a:gd name="adj" fmla="val 557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" descr="Không có mô tả ảnh.">
            <a:extLst>
              <a:ext uri="{FF2B5EF4-FFF2-40B4-BE49-F238E27FC236}">
                <a16:creationId xmlns:a16="http://schemas.microsoft.com/office/drawing/2014/main" id="{CFE8BC93-45F9-1C5F-1174-5E45E5729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35424" y="4074331"/>
            <a:ext cx="1280023" cy="285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First quantum computer to pack 100 qubits enters crowded race">
            <a:extLst>
              <a:ext uri="{FF2B5EF4-FFF2-40B4-BE49-F238E27FC236}">
                <a16:creationId xmlns:a16="http://schemas.microsoft.com/office/drawing/2014/main" id="{19BE9CC6-DC34-0959-E47E-E9D5E04E1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58" b="3469"/>
          <a:stretch>
            <a:fillRect/>
          </a:stretch>
        </p:blipFill>
        <p:spPr bwMode="auto">
          <a:xfrm>
            <a:off x="8756064" y="4875922"/>
            <a:ext cx="2332290" cy="106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58F7DC5-6DA5-663B-B085-C4DDC93B0B96}"/>
              </a:ext>
            </a:extLst>
          </p:cNvPr>
          <p:cNvSpPr txBox="1"/>
          <p:nvPr/>
        </p:nvSpPr>
        <p:spPr>
          <a:xfrm>
            <a:off x="4889776" y="6198477"/>
            <a:ext cx="302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Simulating on CPU/GPU/…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0D9531-F67E-2F0A-D42C-7521E5D3AC6E}"/>
              </a:ext>
            </a:extLst>
          </p:cNvPr>
          <p:cNvSpPr txBox="1"/>
          <p:nvPr/>
        </p:nvSpPr>
        <p:spPr>
          <a:xfrm>
            <a:off x="1603509" y="6161625"/>
            <a:ext cx="247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Quantum algorithms</a:t>
            </a:r>
          </a:p>
        </p:txBody>
      </p:sp>
      <p:pic>
        <p:nvPicPr>
          <p:cNvPr id="32" name="Picture 4" descr="Fractional Gates • Quantum Zeitgeist">
            <a:extLst>
              <a:ext uri="{FF2B5EF4-FFF2-40B4-BE49-F238E27FC236}">
                <a16:creationId xmlns:a16="http://schemas.microsoft.com/office/drawing/2014/main" id="{48C87B8E-8B25-4642-7032-1403033A2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30"/>
          <a:stretch>
            <a:fillRect/>
          </a:stretch>
        </p:blipFill>
        <p:spPr bwMode="auto">
          <a:xfrm>
            <a:off x="1696784" y="4854926"/>
            <a:ext cx="2302570" cy="12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AFFA14D-03C6-C25B-B98D-B117B24D829C}"/>
              </a:ext>
            </a:extLst>
          </p:cNvPr>
          <p:cNvSpPr txBox="1"/>
          <p:nvPr/>
        </p:nvSpPr>
        <p:spPr>
          <a:xfrm>
            <a:off x="8782661" y="5932517"/>
            <a:ext cx="2286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Deploy on real quantum computer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9759E11-3728-AD09-1B66-1CC6A76237B0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999020" y="5704761"/>
            <a:ext cx="949974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C19C6-1B38-40A7-01E1-BB152DFFD7D3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7801886" y="5717174"/>
            <a:ext cx="958479" cy="11684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83C2E66-AA85-164D-4FB0-A61ABBC0A768}"/>
              </a:ext>
            </a:extLst>
          </p:cNvPr>
          <p:cNvCxnSpPr>
            <a:cxnSpLocks/>
            <a:stCxn id="23" idx="2"/>
            <a:endCxn id="10" idx="0"/>
          </p:cNvCxnSpPr>
          <p:nvPr/>
        </p:nvCxnSpPr>
        <p:spPr>
          <a:xfrm rot="5400000">
            <a:off x="6181361" y="-965802"/>
            <a:ext cx="374806" cy="7011584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diagram of a network&#10;&#10;AI-generated content may be incorrect.">
            <a:extLst>
              <a:ext uri="{FF2B5EF4-FFF2-40B4-BE49-F238E27FC236}">
                <a16:creationId xmlns:a16="http://schemas.microsoft.com/office/drawing/2014/main" id="{969C7A31-8D78-BB35-0ABE-0608BFBA5B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428" y="646362"/>
            <a:ext cx="2362820" cy="1324739"/>
          </a:xfrm>
          <a:prstGeom prst="rect">
            <a:avLst/>
          </a:prstGeom>
          <a:ln>
            <a:noFill/>
          </a:ln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2B54290-BE06-B25F-6EC4-D4E4AEF773F1}"/>
              </a:ext>
            </a:extLst>
          </p:cNvPr>
          <p:cNvGrpSpPr/>
          <p:nvPr/>
        </p:nvGrpSpPr>
        <p:grpSpPr>
          <a:xfrm>
            <a:off x="8756064" y="621518"/>
            <a:ext cx="2285239" cy="1319139"/>
            <a:chOff x="-2930466" y="3133562"/>
            <a:chExt cx="1866473" cy="1223509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584A1D3-C1D5-4EFB-196F-51098F2088A3}"/>
                </a:ext>
              </a:extLst>
            </p:cNvPr>
            <p:cNvSpPr/>
            <p:nvPr/>
          </p:nvSpPr>
          <p:spPr>
            <a:xfrm>
              <a:off x="-2930466" y="3133562"/>
              <a:ext cx="1827209" cy="1212944"/>
            </a:xfrm>
            <a:prstGeom prst="roundRect">
              <a:avLst>
                <a:gd name="adj" fmla="val 4102"/>
              </a:avLst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40" name="Picture 39" descr="Document Vector Art, Icons, and Graphics for Free Download">
              <a:extLst>
                <a:ext uri="{FF2B5EF4-FFF2-40B4-BE49-F238E27FC236}">
                  <a16:creationId xmlns:a16="http://schemas.microsoft.com/office/drawing/2014/main" id="{47A82B17-D57E-1CAE-4942-7470BEEC91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4" t="15064" r="23774" b="27683"/>
            <a:stretch>
              <a:fillRect/>
            </a:stretch>
          </p:blipFill>
          <p:spPr bwMode="auto">
            <a:xfrm>
              <a:off x="-2804134" y="3171801"/>
              <a:ext cx="345885" cy="380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ight Arrow 2">
              <a:extLst>
                <a:ext uri="{FF2B5EF4-FFF2-40B4-BE49-F238E27FC236}">
                  <a16:creationId xmlns:a16="http://schemas.microsoft.com/office/drawing/2014/main" id="{9B563163-9708-57EA-DD42-5818231D4ABA}"/>
                </a:ext>
              </a:extLst>
            </p:cNvPr>
            <p:cNvSpPr/>
            <p:nvPr/>
          </p:nvSpPr>
          <p:spPr>
            <a:xfrm>
              <a:off x="-2383519" y="3655408"/>
              <a:ext cx="235403" cy="20275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42" name="Picture 41" descr="5+ điều cần biết về chụp cộng hưởng từ có tiêm thuốc tương phản">
              <a:extLst>
                <a:ext uri="{FF2B5EF4-FFF2-40B4-BE49-F238E27FC236}">
                  <a16:creationId xmlns:a16="http://schemas.microsoft.com/office/drawing/2014/main" id="{993F408A-6079-35DA-5D90-CED09677D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98142" y="3620068"/>
              <a:ext cx="339893" cy="388758"/>
            </a:xfrm>
            <a:prstGeom prst="rect">
              <a:avLst/>
            </a:prstGeom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 descr="ECG signals (744 fragments) | IEEE DataPort">
              <a:extLst>
                <a:ext uri="{FF2B5EF4-FFF2-40B4-BE49-F238E27FC236}">
                  <a16:creationId xmlns:a16="http://schemas.microsoft.com/office/drawing/2014/main" id="{76AF0D7B-CF4B-0304-677E-4C3C84FF0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34267" y="4025581"/>
              <a:ext cx="400515" cy="300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99857267-60F8-E59E-3717-65DE1652B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6938" y="3144126"/>
              <a:ext cx="1212945" cy="1212945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34DF691-0853-1EBF-2D24-8BC2B3EE9CCE}"/>
              </a:ext>
            </a:extLst>
          </p:cNvPr>
          <p:cNvCxnSpPr>
            <a:cxnSpLocks/>
          </p:cNvCxnSpPr>
          <p:nvPr/>
        </p:nvCxnSpPr>
        <p:spPr>
          <a:xfrm>
            <a:off x="3994282" y="3494004"/>
            <a:ext cx="906308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2153D91-6E22-9CA8-0FBF-0940C47175CC}"/>
              </a:ext>
            </a:extLst>
          </p:cNvPr>
          <p:cNvCxnSpPr>
            <a:cxnSpLocks/>
          </p:cNvCxnSpPr>
          <p:nvPr/>
        </p:nvCxnSpPr>
        <p:spPr>
          <a:xfrm>
            <a:off x="7885548" y="3552232"/>
            <a:ext cx="822960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EE80813-038A-FE47-00BF-7100AE366B57}"/>
              </a:ext>
            </a:extLst>
          </p:cNvPr>
          <p:cNvCxnSpPr>
            <a:cxnSpLocks/>
          </p:cNvCxnSpPr>
          <p:nvPr/>
        </p:nvCxnSpPr>
        <p:spPr>
          <a:xfrm>
            <a:off x="4033469" y="1359049"/>
            <a:ext cx="906308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3A5241E-0703-2023-05FC-2B614FE5B5C9}"/>
              </a:ext>
            </a:extLst>
          </p:cNvPr>
          <p:cNvCxnSpPr>
            <a:cxnSpLocks/>
          </p:cNvCxnSpPr>
          <p:nvPr/>
        </p:nvCxnSpPr>
        <p:spPr>
          <a:xfrm>
            <a:off x="7885548" y="1405836"/>
            <a:ext cx="822960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4FDFAB-BCC7-B829-CCF7-F2310C1F6B3C}"/>
              </a:ext>
            </a:extLst>
          </p:cNvPr>
          <p:cNvCxnSpPr>
            <a:cxnSpLocks/>
            <a:stCxn id="25" idx="0"/>
            <a:endCxn id="13" idx="2"/>
          </p:cNvCxnSpPr>
          <p:nvPr/>
        </p:nvCxnSpPr>
        <p:spPr>
          <a:xfrm flipH="1" flipV="1">
            <a:off x="2842741" y="4475639"/>
            <a:ext cx="7364" cy="385126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517DD5E-BF04-C1D3-B1F3-A808309A08E1}"/>
              </a:ext>
            </a:extLst>
          </p:cNvPr>
          <p:cNvCxnSpPr>
            <a:cxnSpLocks/>
            <a:stCxn id="14" idx="2"/>
            <a:endCxn id="29" idx="0"/>
          </p:cNvCxnSpPr>
          <p:nvPr/>
        </p:nvCxnSpPr>
        <p:spPr>
          <a:xfrm rot="16200000" flipH="1">
            <a:off x="7935211" y="2888924"/>
            <a:ext cx="408272" cy="3565724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383EE22-A9BA-4DB9-B0FA-4CF3122A75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0829" y="-1302091"/>
            <a:ext cx="4600555" cy="4431552"/>
          </a:xfrm>
          <a:prstGeom prst="rect">
            <a:avLst/>
          </a:prstGeom>
        </p:spPr>
      </p:pic>
      <p:pic>
        <p:nvPicPr>
          <p:cNvPr id="51" name="Picture 5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0CCCAC-1C4B-6896-C182-163D77BDB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2257" y="-3666427"/>
            <a:ext cx="7772400" cy="4095037"/>
          </a:xfrm>
          <a:prstGeom prst="rect">
            <a:avLst/>
          </a:prstGeom>
        </p:spPr>
      </p:pic>
      <p:pic>
        <p:nvPicPr>
          <p:cNvPr id="53" name="Picture 52" descr="A screenshot of a phone&#10;&#10;AI-generated content may be incorrect.">
            <a:extLst>
              <a:ext uri="{FF2B5EF4-FFF2-40B4-BE49-F238E27FC236}">
                <a16:creationId xmlns:a16="http://schemas.microsoft.com/office/drawing/2014/main" id="{60AD378D-ADBE-22EC-1A09-431FE8F468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56"/>
          <a:stretch>
            <a:fillRect/>
          </a:stretch>
        </p:blipFill>
        <p:spPr>
          <a:xfrm>
            <a:off x="5285742" y="-3628401"/>
            <a:ext cx="4991800" cy="4090391"/>
          </a:xfrm>
          <a:prstGeom prst="rect">
            <a:avLst/>
          </a:prstGeom>
        </p:spPr>
      </p:pic>
      <p:pic>
        <p:nvPicPr>
          <p:cNvPr id="54" name="Picture 53" descr="A screenshot of a phone&#10;&#10;AI-generated content may be incorrect.">
            <a:extLst>
              <a:ext uri="{FF2B5EF4-FFF2-40B4-BE49-F238E27FC236}">
                <a16:creationId xmlns:a16="http://schemas.microsoft.com/office/drawing/2014/main" id="{DACA7E98-D889-1F68-C0B4-56B8FCCA66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89"/>
          <a:stretch>
            <a:fillRect/>
          </a:stretch>
        </p:blipFill>
        <p:spPr>
          <a:xfrm>
            <a:off x="10248594" y="-3577727"/>
            <a:ext cx="4991800" cy="2723349"/>
          </a:xfrm>
          <a:prstGeom prst="rect">
            <a:avLst/>
          </a:prstGeom>
        </p:spPr>
      </p:pic>
      <p:pic>
        <p:nvPicPr>
          <p:cNvPr id="60" name="Picture 59" descr="A black and white logo with a brain&#10;&#10;AI-generated content may be incorrect.">
            <a:extLst>
              <a:ext uri="{FF2B5EF4-FFF2-40B4-BE49-F238E27FC236}">
                <a16:creationId xmlns:a16="http://schemas.microsoft.com/office/drawing/2014/main" id="{8F47B79F-F2B5-A45C-B111-76B15C7A2E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449" y="2835798"/>
            <a:ext cx="2010140" cy="261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37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3338B-1E34-4522-1C2B-5C4B36409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7">
            <a:extLst>
              <a:ext uri="{FF2B5EF4-FFF2-40B4-BE49-F238E27FC236}">
                <a16:creationId xmlns:a16="http://schemas.microsoft.com/office/drawing/2014/main" id="{937BD890-C29A-6BFF-7605-0EEC0BFE6048}"/>
              </a:ext>
            </a:extLst>
          </p:cNvPr>
          <p:cNvSpPr/>
          <p:nvPr/>
        </p:nvSpPr>
        <p:spPr>
          <a:xfrm>
            <a:off x="5657103" y="633708"/>
            <a:ext cx="2884554" cy="1712818"/>
          </a:xfrm>
          <a:prstGeom prst="roundRect">
            <a:avLst>
              <a:gd name="adj" fmla="val 557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19">
            <a:extLst>
              <a:ext uri="{FF2B5EF4-FFF2-40B4-BE49-F238E27FC236}">
                <a16:creationId xmlns:a16="http://schemas.microsoft.com/office/drawing/2014/main" id="{2DFDDA92-7A37-9361-8640-CEC95072A421}"/>
              </a:ext>
            </a:extLst>
          </p:cNvPr>
          <p:cNvSpPr/>
          <p:nvPr/>
        </p:nvSpPr>
        <p:spPr>
          <a:xfrm>
            <a:off x="10375435" y="2766196"/>
            <a:ext cx="2276009" cy="1712818"/>
          </a:xfrm>
          <a:prstGeom prst="roundRect">
            <a:avLst>
              <a:gd name="adj" fmla="val 55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16">
            <a:extLst>
              <a:ext uri="{FF2B5EF4-FFF2-40B4-BE49-F238E27FC236}">
                <a16:creationId xmlns:a16="http://schemas.microsoft.com/office/drawing/2014/main" id="{C3BA982C-9322-8FBE-D470-DAF2C772A650}"/>
              </a:ext>
            </a:extLst>
          </p:cNvPr>
          <p:cNvSpPr/>
          <p:nvPr/>
        </p:nvSpPr>
        <p:spPr>
          <a:xfrm>
            <a:off x="5666458" y="2758029"/>
            <a:ext cx="2890802" cy="1712818"/>
          </a:xfrm>
          <a:prstGeom prst="roundRect">
            <a:avLst>
              <a:gd name="adj" fmla="val 55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1B96D868-DFBD-647B-8B53-6E3C4993B576}"/>
              </a:ext>
            </a:extLst>
          </p:cNvPr>
          <p:cNvSpPr/>
          <p:nvPr/>
        </p:nvSpPr>
        <p:spPr>
          <a:xfrm>
            <a:off x="1713890" y="2748457"/>
            <a:ext cx="2308860" cy="1712818"/>
          </a:xfrm>
          <a:prstGeom prst="roundRect">
            <a:avLst>
              <a:gd name="adj" fmla="val 55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6A7040-D10B-AF7C-C8BE-3349B63E35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" r="9625" b="1390"/>
          <a:stretch/>
        </p:blipFill>
        <p:spPr>
          <a:xfrm rot="16200000">
            <a:off x="10831290" y="2324330"/>
            <a:ext cx="1364302" cy="2276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C9FC48-3659-CF5D-54BE-5C3EB5046A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" t="7019" r="-67" b="31993"/>
          <a:stretch>
            <a:fillRect/>
          </a:stretch>
        </p:blipFill>
        <p:spPr>
          <a:xfrm>
            <a:off x="5658473" y="2731104"/>
            <a:ext cx="2898787" cy="1338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3991B7-88AD-A869-EE22-0B86802BB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90" y="2727393"/>
            <a:ext cx="2298163" cy="1364302"/>
          </a:xfrm>
          <a:prstGeom prst="rect">
            <a:avLst/>
          </a:prstGeom>
        </p:spPr>
      </p:pic>
      <p:pic>
        <p:nvPicPr>
          <p:cNvPr id="11" name="Picture 2" descr="Không có mô tả ảnh.">
            <a:extLst>
              <a:ext uri="{FF2B5EF4-FFF2-40B4-BE49-F238E27FC236}">
                <a16:creationId xmlns:a16="http://schemas.microsoft.com/office/drawing/2014/main" id="{02C9F87A-4886-CC85-F058-E533A026E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45655" y="-153375"/>
            <a:ext cx="1313191" cy="287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A68341-D8A6-27B2-6CA8-B41331636335}"/>
              </a:ext>
            </a:extLst>
          </p:cNvPr>
          <p:cNvCxnSpPr>
            <a:cxnSpLocks/>
          </p:cNvCxnSpPr>
          <p:nvPr/>
        </p:nvCxnSpPr>
        <p:spPr>
          <a:xfrm>
            <a:off x="-809626" y="2608118"/>
            <a:ext cx="13441680" cy="14535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A1658C7-61D8-0257-E69B-A79B69A92BBF}"/>
              </a:ext>
            </a:extLst>
          </p:cNvPr>
          <p:cNvSpPr txBox="1"/>
          <p:nvPr/>
        </p:nvSpPr>
        <p:spPr>
          <a:xfrm>
            <a:off x="1673428" y="4106307"/>
            <a:ext cx="233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RTL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679DB-98EB-0543-4B57-D6B4B16B6F98}"/>
              </a:ext>
            </a:extLst>
          </p:cNvPr>
          <p:cNvSpPr txBox="1"/>
          <p:nvPr/>
        </p:nvSpPr>
        <p:spPr>
          <a:xfrm>
            <a:off x="5658473" y="4098318"/>
            <a:ext cx="290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Simulating on FPGA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372A1-0329-D591-F779-B5F9496E4EBE}"/>
              </a:ext>
            </a:extLst>
          </p:cNvPr>
          <p:cNvSpPr txBox="1"/>
          <p:nvPr/>
        </p:nvSpPr>
        <p:spPr>
          <a:xfrm>
            <a:off x="-807773" y="3373773"/>
            <a:ext cx="266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Semiconductor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A64F04-CC92-7A0E-FADF-CB20232B2B60}"/>
              </a:ext>
            </a:extLst>
          </p:cNvPr>
          <p:cNvSpPr txBox="1"/>
          <p:nvPr/>
        </p:nvSpPr>
        <p:spPr>
          <a:xfrm>
            <a:off x="-807773" y="1267189"/>
            <a:ext cx="2614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AI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51EB4B-CA6C-3C34-B4D0-28F95DC7EA11}"/>
              </a:ext>
            </a:extLst>
          </p:cNvPr>
          <p:cNvSpPr txBox="1"/>
          <p:nvPr/>
        </p:nvSpPr>
        <p:spPr>
          <a:xfrm>
            <a:off x="-807773" y="5381595"/>
            <a:ext cx="247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cs typeface="Times New Roman" panose="02020603050405020304" pitchFamily="18" charset="0"/>
              </a:rPr>
              <a:t>Quantum Computing</a:t>
            </a:r>
            <a:endParaRPr lang="en-GB" sz="2000" b="1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93803E-9C01-88AB-4FC6-1BB0F4096522}"/>
              </a:ext>
            </a:extLst>
          </p:cNvPr>
          <p:cNvCxnSpPr>
            <a:cxnSpLocks/>
          </p:cNvCxnSpPr>
          <p:nvPr/>
        </p:nvCxnSpPr>
        <p:spPr>
          <a:xfrm>
            <a:off x="-852487" y="4701546"/>
            <a:ext cx="13533120" cy="1455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ECC0BF8-E1D6-122D-AE97-C3397639D9DB}"/>
              </a:ext>
            </a:extLst>
          </p:cNvPr>
          <p:cNvSpPr txBox="1"/>
          <p:nvPr/>
        </p:nvSpPr>
        <p:spPr>
          <a:xfrm>
            <a:off x="10375434" y="4111070"/>
            <a:ext cx="227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Fabricate chip</a:t>
            </a:r>
          </a:p>
        </p:txBody>
      </p:sp>
      <p:sp>
        <p:nvSpPr>
          <p:cNvPr id="20" name="Rounded Rectangle 24">
            <a:extLst>
              <a:ext uri="{FF2B5EF4-FFF2-40B4-BE49-F238E27FC236}">
                <a16:creationId xmlns:a16="http://schemas.microsoft.com/office/drawing/2014/main" id="{43EB32B9-B63A-9F24-25EB-B8AA77BE7A3E}"/>
              </a:ext>
            </a:extLst>
          </p:cNvPr>
          <p:cNvSpPr/>
          <p:nvPr/>
        </p:nvSpPr>
        <p:spPr>
          <a:xfrm>
            <a:off x="1673427" y="646362"/>
            <a:ext cx="2362820" cy="1712818"/>
          </a:xfrm>
          <a:prstGeom prst="roundRect">
            <a:avLst>
              <a:gd name="adj" fmla="val 557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8D8798-BC59-EB6E-985A-60EE6F681F64}"/>
              </a:ext>
            </a:extLst>
          </p:cNvPr>
          <p:cNvSpPr txBox="1"/>
          <p:nvPr/>
        </p:nvSpPr>
        <p:spPr>
          <a:xfrm>
            <a:off x="1911657" y="1982664"/>
            <a:ext cx="193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Propose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0B3459-25F6-BEFE-A15F-A5D1B3DC83B1}"/>
              </a:ext>
            </a:extLst>
          </p:cNvPr>
          <p:cNvSpPr txBox="1"/>
          <p:nvPr/>
        </p:nvSpPr>
        <p:spPr>
          <a:xfrm>
            <a:off x="5656914" y="1953327"/>
            <a:ext cx="290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Training on GPU</a:t>
            </a:r>
          </a:p>
        </p:txBody>
      </p:sp>
      <p:sp>
        <p:nvSpPr>
          <p:cNvPr id="23" name="Rounded Rectangle 29">
            <a:extLst>
              <a:ext uri="{FF2B5EF4-FFF2-40B4-BE49-F238E27FC236}">
                <a16:creationId xmlns:a16="http://schemas.microsoft.com/office/drawing/2014/main" id="{EB976ACB-5D3D-3F5D-971C-87DA8282A013}"/>
              </a:ext>
            </a:extLst>
          </p:cNvPr>
          <p:cNvSpPr/>
          <p:nvPr/>
        </p:nvSpPr>
        <p:spPr>
          <a:xfrm>
            <a:off x="10366203" y="639769"/>
            <a:ext cx="2236983" cy="1712818"/>
          </a:xfrm>
          <a:prstGeom prst="roundRect">
            <a:avLst>
              <a:gd name="adj" fmla="val 557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1C9906-D46C-D1B7-AEBA-6E72A4EF700F}"/>
              </a:ext>
            </a:extLst>
          </p:cNvPr>
          <p:cNvSpPr txBox="1"/>
          <p:nvPr/>
        </p:nvSpPr>
        <p:spPr>
          <a:xfrm>
            <a:off x="10366203" y="1962191"/>
            <a:ext cx="223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Inference model</a:t>
            </a:r>
          </a:p>
        </p:txBody>
      </p:sp>
      <p:sp>
        <p:nvSpPr>
          <p:cNvPr id="25" name="Rounded Rectangle 34">
            <a:extLst>
              <a:ext uri="{FF2B5EF4-FFF2-40B4-BE49-F238E27FC236}">
                <a16:creationId xmlns:a16="http://schemas.microsoft.com/office/drawing/2014/main" id="{35C991D2-0C89-CE07-C3C7-07F4F65ED62C}"/>
              </a:ext>
            </a:extLst>
          </p:cNvPr>
          <p:cNvSpPr/>
          <p:nvPr/>
        </p:nvSpPr>
        <p:spPr>
          <a:xfrm>
            <a:off x="1701190" y="4860765"/>
            <a:ext cx="2297830" cy="1687992"/>
          </a:xfrm>
          <a:prstGeom prst="roundRect">
            <a:avLst>
              <a:gd name="adj" fmla="val 557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35">
            <a:extLst>
              <a:ext uri="{FF2B5EF4-FFF2-40B4-BE49-F238E27FC236}">
                <a16:creationId xmlns:a16="http://schemas.microsoft.com/office/drawing/2014/main" id="{F7B19CE4-EA3C-6A1B-30F7-A623AAC1D04A}"/>
              </a:ext>
            </a:extLst>
          </p:cNvPr>
          <p:cNvSpPr/>
          <p:nvPr/>
        </p:nvSpPr>
        <p:spPr>
          <a:xfrm>
            <a:off x="5704368" y="4860765"/>
            <a:ext cx="2852892" cy="1712818"/>
          </a:xfrm>
          <a:prstGeom prst="roundRect">
            <a:avLst>
              <a:gd name="adj" fmla="val 557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36">
            <a:extLst>
              <a:ext uri="{FF2B5EF4-FFF2-40B4-BE49-F238E27FC236}">
                <a16:creationId xmlns:a16="http://schemas.microsoft.com/office/drawing/2014/main" id="{82D1CCD1-2DE1-0F59-A8C7-D9FACB5E88EA}"/>
              </a:ext>
            </a:extLst>
          </p:cNvPr>
          <p:cNvSpPr/>
          <p:nvPr/>
        </p:nvSpPr>
        <p:spPr>
          <a:xfrm>
            <a:off x="10370504" y="4872449"/>
            <a:ext cx="2308860" cy="1712818"/>
          </a:xfrm>
          <a:prstGeom prst="roundRect">
            <a:avLst>
              <a:gd name="adj" fmla="val 557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" descr="Không có mô tả ảnh.">
            <a:extLst>
              <a:ext uri="{FF2B5EF4-FFF2-40B4-BE49-F238E27FC236}">
                <a16:creationId xmlns:a16="http://schemas.microsoft.com/office/drawing/2014/main" id="{24948EC8-77D7-DBD3-6741-0B71F0045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90798" y="4074331"/>
            <a:ext cx="1280023" cy="285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First quantum computer to pack 100 qubits enters crowded race">
            <a:extLst>
              <a:ext uri="{FF2B5EF4-FFF2-40B4-BE49-F238E27FC236}">
                <a16:creationId xmlns:a16="http://schemas.microsoft.com/office/drawing/2014/main" id="{598D5C2F-1ED2-330A-C115-27D0049A83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58" b="3469"/>
          <a:stretch>
            <a:fillRect/>
          </a:stretch>
        </p:blipFill>
        <p:spPr bwMode="auto">
          <a:xfrm>
            <a:off x="10366203" y="4875922"/>
            <a:ext cx="2332290" cy="106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50D0E65-6512-4392-53E9-A7326E977446}"/>
              </a:ext>
            </a:extLst>
          </p:cNvPr>
          <p:cNvSpPr txBox="1"/>
          <p:nvPr/>
        </p:nvSpPr>
        <p:spPr>
          <a:xfrm>
            <a:off x="5645150" y="6198477"/>
            <a:ext cx="302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Simulating on CPU/GPU/…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7A22DF-2CE0-C72E-583A-E8EED5C41C1C}"/>
              </a:ext>
            </a:extLst>
          </p:cNvPr>
          <p:cNvSpPr txBox="1"/>
          <p:nvPr/>
        </p:nvSpPr>
        <p:spPr>
          <a:xfrm>
            <a:off x="1603509" y="6161625"/>
            <a:ext cx="247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Quantum algorithms</a:t>
            </a:r>
          </a:p>
        </p:txBody>
      </p:sp>
      <p:pic>
        <p:nvPicPr>
          <p:cNvPr id="32" name="Picture 4" descr="Fractional Gates • Quantum Zeitgeist">
            <a:extLst>
              <a:ext uri="{FF2B5EF4-FFF2-40B4-BE49-F238E27FC236}">
                <a16:creationId xmlns:a16="http://schemas.microsoft.com/office/drawing/2014/main" id="{0D1D4CE3-2B43-C6FB-70AD-E3C3ECF6B4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30"/>
          <a:stretch>
            <a:fillRect/>
          </a:stretch>
        </p:blipFill>
        <p:spPr bwMode="auto">
          <a:xfrm>
            <a:off x="1696784" y="4854926"/>
            <a:ext cx="2302570" cy="12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2E76181-A876-197A-C442-B287B206CF22}"/>
              </a:ext>
            </a:extLst>
          </p:cNvPr>
          <p:cNvSpPr txBox="1"/>
          <p:nvPr/>
        </p:nvSpPr>
        <p:spPr>
          <a:xfrm>
            <a:off x="10392800" y="5932517"/>
            <a:ext cx="2286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Deploy on real quantum computer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7F5FBD-32CE-2400-F9BE-88A2DA625FFC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999020" y="5704761"/>
            <a:ext cx="1705348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9A918C8-6A9F-5417-401C-E793BBE75D0C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8557260" y="5717174"/>
            <a:ext cx="1813244" cy="11684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63082FA-C412-5CA8-F12A-2F0F47F82514}"/>
              </a:ext>
            </a:extLst>
          </p:cNvPr>
          <p:cNvCxnSpPr>
            <a:cxnSpLocks/>
            <a:stCxn id="23" idx="2"/>
            <a:endCxn id="10" idx="0"/>
          </p:cNvCxnSpPr>
          <p:nvPr/>
        </p:nvCxnSpPr>
        <p:spPr>
          <a:xfrm rot="5400000">
            <a:off x="6986431" y="-1770871"/>
            <a:ext cx="374806" cy="8621723"/>
          </a:xfrm>
          <a:prstGeom prst="bentConnector3">
            <a:avLst>
              <a:gd name="adj1" fmla="val 19504"/>
            </a:avLst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diagram of a network&#10;&#10;AI-generated content may be incorrect.">
            <a:extLst>
              <a:ext uri="{FF2B5EF4-FFF2-40B4-BE49-F238E27FC236}">
                <a16:creationId xmlns:a16="http://schemas.microsoft.com/office/drawing/2014/main" id="{42D91A3F-E0B4-CE61-3481-3DD128E24D9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428" y="646362"/>
            <a:ext cx="2362820" cy="1324739"/>
          </a:xfrm>
          <a:prstGeom prst="rect">
            <a:avLst/>
          </a:prstGeom>
          <a:ln>
            <a:noFill/>
          </a:ln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9CCD031-578A-17FC-82BA-D1C0A547067D}"/>
              </a:ext>
            </a:extLst>
          </p:cNvPr>
          <p:cNvGrpSpPr/>
          <p:nvPr/>
        </p:nvGrpSpPr>
        <p:grpSpPr>
          <a:xfrm>
            <a:off x="10366203" y="621518"/>
            <a:ext cx="2285239" cy="1319139"/>
            <a:chOff x="-2930466" y="3133562"/>
            <a:chExt cx="1866473" cy="1223509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23B2E94-1DC9-3EF1-5886-97C4CD1E845A}"/>
                </a:ext>
              </a:extLst>
            </p:cNvPr>
            <p:cNvSpPr/>
            <p:nvPr/>
          </p:nvSpPr>
          <p:spPr>
            <a:xfrm>
              <a:off x="-2930466" y="3133562"/>
              <a:ext cx="1827209" cy="1212944"/>
            </a:xfrm>
            <a:prstGeom prst="roundRect">
              <a:avLst>
                <a:gd name="adj" fmla="val 4102"/>
              </a:avLst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40" name="Picture 39" descr="Document Vector Art, Icons, and Graphics for Free Download">
              <a:extLst>
                <a:ext uri="{FF2B5EF4-FFF2-40B4-BE49-F238E27FC236}">
                  <a16:creationId xmlns:a16="http://schemas.microsoft.com/office/drawing/2014/main" id="{00F696FB-D1C5-02C7-82DB-EC58E6DE22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4" t="15064" r="23774" b="27683"/>
            <a:stretch>
              <a:fillRect/>
            </a:stretch>
          </p:blipFill>
          <p:spPr bwMode="auto">
            <a:xfrm>
              <a:off x="-2804134" y="3171801"/>
              <a:ext cx="345885" cy="380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ight Arrow 2">
              <a:extLst>
                <a:ext uri="{FF2B5EF4-FFF2-40B4-BE49-F238E27FC236}">
                  <a16:creationId xmlns:a16="http://schemas.microsoft.com/office/drawing/2014/main" id="{F9EF9906-F2B9-F2EC-9FBE-B66FB810B8C2}"/>
                </a:ext>
              </a:extLst>
            </p:cNvPr>
            <p:cNvSpPr/>
            <p:nvPr/>
          </p:nvSpPr>
          <p:spPr>
            <a:xfrm>
              <a:off x="-2383519" y="3655408"/>
              <a:ext cx="235403" cy="20275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42" name="Picture 41" descr="5+ điều cần biết về chụp cộng hưởng từ có tiêm thuốc tương phản">
              <a:extLst>
                <a:ext uri="{FF2B5EF4-FFF2-40B4-BE49-F238E27FC236}">
                  <a16:creationId xmlns:a16="http://schemas.microsoft.com/office/drawing/2014/main" id="{A8A5AD0F-C1C4-00AF-FA24-878C02F572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98142" y="3620068"/>
              <a:ext cx="339893" cy="388758"/>
            </a:xfrm>
            <a:prstGeom prst="rect">
              <a:avLst/>
            </a:prstGeom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 descr="ECG signals (744 fragments) | IEEE DataPort">
              <a:extLst>
                <a:ext uri="{FF2B5EF4-FFF2-40B4-BE49-F238E27FC236}">
                  <a16:creationId xmlns:a16="http://schemas.microsoft.com/office/drawing/2014/main" id="{C20D664D-E08C-D8C8-9703-835CAF59B8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34267" y="4025581"/>
              <a:ext cx="400515" cy="300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EF2908A9-21D2-DC67-1704-70D37D7C6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6938" y="3144126"/>
              <a:ext cx="1212945" cy="1212945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3AB74E4-D312-E37F-1A18-FCAF525FD249}"/>
              </a:ext>
            </a:extLst>
          </p:cNvPr>
          <p:cNvCxnSpPr>
            <a:cxnSpLocks/>
          </p:cNvCxnSpPr>
          <p:nvPr/>
        </p:nvCxnSpPr>
        <p:spPr>
          <a:xfrm>
            <a:off x="4391848" y="3494004"/>
            <a:ext cx="906308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745B6EA-35D4-97BC-B991-D8EE3EEFC039}"/>
              </a:ext>
            </a:extLst>
          </p:cNvPr>
          <p:cNvCxnSpPr>
            <a:cxnSpLocks/>
          </p:cNvCxnSpPr>
          <p:nvPr/>
        </p:nvCxnSpPr>
        <p:spPr>
          <a:xfrm>
            <a:off x="8172756" y="3514692"/>
            <a:ext cx="822960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3AA4557-B3DF-2848-FCB4-E6D5528E2D2D}"/>
              </a:ext>
            </a:extLst>
          </p:cNvPr>
          <p:cNvCxnSpPr>
            <a:cxnSpLocks/>
          </p:cNvCxnSpPr>
          <p:nvPr/>
        </p:nvCxnSpPr>
        <p:spPr>
          <a:xfrm>
            <a:off x="4431035" y="1359049"/>
            <a:ext cx="906308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99E628F-EE6A-1C61-1272-1CFEFA6B2F9F}"/>
              </a:ext>
            </a:extLst>
          </p:cNvPr>
          <p:cNvCxnSpPr>
            <a:cxnSpLocks/>
          </p:cNvCxnSpPr>
          <p:nvPr/>
        </p:nvCxnSpPr>
        <p:spPr>
          <a:xfrm>
            <a:off x="8211943" y="1379737"/>
            <a:ext cx="822960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642A6BD-8CC9-DAAB-96BD-6CB9840E3046}"/>
              </a:ext>
            </a:extLst>
          </p:cNvPr>
          <p:cNvCxnSpPr>
            <a:cxnSpLocks/>
            <a:stCxn id="25" idx="0"/>
            <a:endCxn id="13" idx="2"/>
          </p:cNvCxnSpPr>
          <p:nvPr/>
        </p:nvCxnSpPr>
        <p:spPr>
          <a:xfrm flipH="1" flipV="1">
            <a:off x="2842741" y="4475639"/>
            <a:ext cx="7364" cy="385126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7E4C58AA-EB07-FC35-0721-CCD9C448268F}"/>
              </a:ext>
            </a:extLst>
          </p:cNvPr>
          <p:cNvCxnSpPr>
            <a:cxnSpLocks/>
            <a:stCxn id="14" idx="2"/>
            <a:endCxn id="29" idx="0"/>
          </p:cNvCxnSpPr>
          <p:nvPr/>
        </p:nvCxnSpPr>
        <p:spPr>
          <a:xfrm rot="16200000" flipH="1">
            <a:off x="9117967" y="2461541"/>
            <a:ext cx="408272" cy="4420489"/>
          </a:xfrm>
          <a:prstGeom prst="bentConnector3">
            <a:avLst>
              <a:gd name="adj1" fmla="val 29780"/>
            </a:avLst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F8CEE3A-B1F9-88E3-E5C9-F368FEE3A6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4684" y="-2066530"/>
            <a:ext cx="2800543" cy="269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83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Binho Le">
            <a:extLst>
              <a:ext uri="{FF2B5EF4-FFF2-40B4-BE49-F238E27FC236}">
                <a16:creationId xmlns:a16="http://schemas.microsoft.com/office/drawing/2014/main" id="{AC66EE62-1AD4-BC76-A0A2-9AB599D93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31" y="1372801"/>
            <a:ext cx="2171756" cy="287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39917557-A99C-8795-FF42-1ABAFD162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7900" r="11233" b="14625"/>
          <a:stretch>
            <a:fillRect/>
          </a:stretch>
        </p:blipFill>
        <p:spPr>
          <a:xfrm>
            <a:off x="6844916" y="601145"/>
            <a:ext cx="1581665" cy="1272746"/>
          </a:xfrm>
          <a:prstGeom prst="rect">
            <a:avLst/>
          </a:prstGeom>
        </p:spPr>
      </p:pic>
      <p:pic>
        <p:nvPicPr>
          <p:cNvPr id="7" name="Picture 6" descr="A close up of a sign&#10;&#10;AI-generated content may be incorrect.">
            <a:extLst>
              <a:ext uri="{FF2B5EF4-FFF2-40B4-BE49-F238E27FC236}">
                <a16:creationId xmlns:a16="http://schemas.microsoft.com/office/drawing/2014/main" id="{803E7152-48F1-8557-0CD4-60A0F6321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31" y="705438"/>
            <a:ext cx="2171756" cy="532080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8924213-21D2-CFCD-993A-71F5B8A2D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471" y="4992340"/>
            <a:ext cx="1165662" cy="10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201E29-D53F-25B3-0D87-21A0941DFE6A}"/>
              </a:ext>
            </a:extLst>
          </p:cNvPr>
          <p:cNvSpPr txBox="1"/>
          <p:nvPr/>
        </p:nvSpPr>
        <p:spPr>
          <a:xfrm>
            <a:off x="985899" y="4375314"/>
            <a:ext cx="326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b="1"/>
              <a:t>Software Package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B6196F5D-6956-4598-101B-7F9C2A703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544" y="4992341"/>
            <a:ext cx="1714927" cy="10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Dim (Smaller Sun) with solid fill">
            <a:extLst>
              <a:ext uri="{FF2B5EF4-FFF2-40B4-BE49-F238E27FC236}">
                <a16:creationId xmlns:a16="http://schemas.microsoft.com/office/drawing/2014/main" id="{6D32126F-83DB-9217-878A-D1668ED074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86097" y="4893484"/>
            <a:ext cx="1048025" cy="1048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7B87AF-3C66-5B9C-952B-BB4D23937CD4}"/>
              </a:ext>
            </a:extLst>
          </p:cNvPr>
          <p:cNvSpPr txBox="1"/>
          <p:nvPr/>
        </p:nvSpPr>
        <p:spPr>
          <a:xfrm>
            <a:off x="4749118" y="567103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>
                <a:latin typeface="Aharoni" panose="02010803020104030203" pitchFamily="2" charset="-79"/>
                <a:cs typeface="Aharoni" panose="02010803020104030203" pitchFamily="2" charset="-79"/>
              </a:rPr>
              <a:t>Qsun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103450-94D5-7761-06BC-670DF1914816}"/>
              </a:ext>
            </a:extLst>
          </p:cNvPr>
          <p:cNvSpPr/>
          <p:nvPr/>
        </p:nvSpPr>
        <p:spPr>
          <a:xfrm>
            <a:off x="1061831" y="4856413"/>
            <a:ext cx="7364750" cy="134498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AF6A45-9EF4-AFFF-478B-2F5962C142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440" y="2016385"/>
            <a:ext cx="2642141" cy="22443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293533-3A11-B4E8-6C46-B8B460291A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24" y="1381104"/>
            <a:ext cx="2450537" cy="287958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548AD6E-DF8A-F57A-B6D4-D2A076012A3C}"/>
              </a:ext>
            </a:extLst>
          </p:cNvPr>
          <p:cNvSpPr/>
          <p:nvPr/>
        </p:nvSpPr>
        <p:spPr>
          <a:xfrm>
            <a:off x="6277232" y="2211374"/>
            <a:ext cx="567684" cy="86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21" name="Picture 20" descr="A logo for a package&#10;&#10;AI-generated content may be incorrect.">
            <a:extLst>
              <a:ext uri="{FF2B5EF4-FFF2-40B4-BE49-F238E27FC236}">
                <a16:creationId xmlns:a16="http://schemas.microsoft.com/office/drawing/2014/main" id="{4632AA62-1826-07A5-012D-B7EDE999D4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0" t="8989" r="17758" b="33167"/>
          <a:stretch>
            <a:fillRect/>
          </a:stretch>
        </p:blipFill>
        <p:spPr>
          <a:xfrm>
            <a:off x="5796891" y="5059773"/>
            <a:ext cx="1048025" cy="9382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925975-76CE-C436-5B22-45C11F7DE49C}"/>
              </a:ext>
            </a:extLst>
          </p:cNvPr>
          <p:cNvSpPr txBox="1"/>
          <p:nvPr/>
        </p:nvSpPr>
        <p:spPr>
          <a:xfrm>
            <a:off x="7055362" y="5105483"/>
            <a:ext cx="10386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3200" b="1"/>
              <a:t>One</a:t>
            </a:r>
          </a:p>
          <a:p>
            <a:pPr algn="ctr"/>
            <a:r>
              <a:rPr lang="en-VN" sz="2000"/>
              <a:t>circuit</a:t>
            </a:r>
          </a:p>
        </p:txBody>
      </p:sp>
    </p:spTree>
    <p:extLst>
      <p:ext uri="{BB962C8B-B14F-4D97-AF65-F5344CB8AC3E}">
        <p14:creationId xmlns:p14="http://schemas.microsoft.com/office/powerpoint/2010/main" val="2186942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E4C6836-45CA-A0F0-1342-FA2643C52002}"/>
              </a:ext>
            </a:extLst>
          </p:cNvPr>
          <p:cNvSpPr/>
          <p:nvPr/>
        </p:nvSpPr>
        <p:spPr>
          <a:xfrm>
            <a:off x="2129050" y="883930"/>
            <a:ext cx="3234521" cy="646331"/>
          </a:xfrm>
          <a:prstGeom prst="roundRect">
            <a:avLst>
              <a:gd name="adj" fmla="val 2933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5" name="Content Placeholder 4" descr="A screenshot of a scientific research&#10;&#10;AI-generated content may be incorrect.">
            <a:extLst>
              <a:ext uri="{FF2B5EF4-FFF2-40B4-BE49-F238E27FC236}">
                <a16:creationId xmlns:a16="http://schemas.microsoft.com/office/drawing/2014/main" id="{B8B0F83D-3FD8-1EE4-2B16-9B14877B4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" r="1615"/>
          <a:stretch>
            <a:fillRect/>
          </a:stretch>
        </p:blipFill>
        <p:spPr>
          <a:xfrm>
            <a:off x="5486398" y="870282"/>
            <a:ext cx="5295333" cy="406824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0FFE2D-48BB-E263-1D32-3B5C4DEBAE10}"/>
              </a:ext>
            </a:extLst>
          </p:cNvPr>
          <p:cNvSpPr txBox="1"/>
          <p:nvPr/>
        </p:nvSpPr>
        <p:spPr>
          <a:xfrm>
            <a:off x="2279176" y="883930"/>
            <a:ext cx="28969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effectLst/>
              </a:rPr>
              <a:t>Computational Quantum Materials Design Research Group</a:t>
            </a:r>
            <a:endParaRPr lang="en-VN">
              <a:solidFill>
                <a:schemeClr val="bg1"/>
              </a:solidFill>
            </a:endParaRPr>
          </a:p>
        </p:txBody>
      </p:sp>
      <p:sp>
        <p:nvSpPr>
          <p:cNvPr id="9" name="AutoShape 2" descr="TS. Đỗ Đức Cường">
            <a:extLst>
              <a:ext uri="{FF2B5EF4-FFF2-40B4-BE49-F238E27FC236}">
                <a16:creationId xmlns:a16="http://schemas.microsoft.com/office/drawing/2014/main" id="{EACA8E3A-A99C-1A79-C4CA-2B77E8DD2F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11" name="Picture 10" descr="A person wearing glasses and a blue jacket&#10;&#10;AI-generated content may be incorrect.">
            <a:extLst>
              <a:ext uri="{FF2B5EF4-FFF2-40B4-BE49-F238E27FC236}">
                <a16:creationId xmlns:a16="http://schemas.microsoft.com/office/drawing/2014/main" id="{724C6138-CCE0-D694-B412-0398DF752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559" y="1638300"/>
            <a:ext cx="2619012" cy="3276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ABCF8D-1E67-16B3-3C49-BF6D19005A43}"/>
              </a:ext>
            </a:extLst>
          </p:cNvPr>
          <p:cNvSpPr txBox="1"/>
          <p:nvPr/>
        </p:nvSpPr>
        <p:spPr>
          <a:xfrm>
            <a:off x="3010011" y="4426127"/>
            <a:ext cx="20881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VN"/>
              <a:t>Dr. Do Duc Cuong</a:t>
            </a:r>
          </a:p>
        </p:txBody>
      </p:sp>
      <p:pic>
        <p:nvPicPr>
          <p:cNvPr id="14" name="Picture 13" descr="A close-up of a sign&#10;&#10;AI-generated content may be incorrect.">
            <a:extLst>
              <a:ext uri="{FF2B5EF4-FFF2-40B4-BE49-F238E27FC236}">
                <a16:creationId xmlns:a16="http://schemas.microsoft.com/office/drawing/2014/main" id="{15459B54-6EA7-D47A-BA94-142771263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6" t="16271" r="8729" b="17279"/>
          <a:stretch>
            <a:fillRect/>
          </a:stretch>
        </p:blipFill>
        <p:spPr>
          <a:xfrm rot="16200000">
            <a:off x="1366549" y="2400801"/>
            <a:ext cx="2060813" cy="53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86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6668-2B7B-2F98-1356-3DAF440AD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5FB0C-4EF0-F98F-FE7B-C577FFB02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8194" name="Picture 2" descr="FQsun Demo">
            <a:extLst>
              <a:ext uri="{FF2B5EF4-FFF2-40B4-BE49-F238E27FC236}">
                <a16:creationId xmlns:a16="http://schemas.microsoft.com/office/drawing/2014/main" id="{E0396DA3-2812-D416-BA34-2401FC427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746"/>
            <a:ext cx="10955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ECG Demo">
            <a:extLst>
              <a:ext uri="{FF2B5EF4-FFF2-40B4-BE49-F238E27FC236}">
                <a16:creationId xmlns:a16="http://schemas.microsoft.com/office/drawing/2014/main" id="{6616C87E-FAB1-F64D-A8E4-F469C0950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337" y="0"/>
            <a:ext cx="12733504" cy="678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565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31720</TotalTime>
  <Words>294</Words>
  <Application>Microsoft Macintosh PowerPoint</Application>
  <PresentationFormat>Widescreen</PresentationFormat>
  <Paragraphs>101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Aharoni</vt:lpstr>
      <vt:lpstr>Andale Mono</vt:lpstr>
      <vt:lpstr>Aptos</vt:lpstr>
      <vt:lpstr>Aptos Display</vt:lpstr>
      <vt:lpstr>Arial</vt:lpstr>
      <vt:lpstr>Bahnschrift SemiLight Condensed</vt:lpstr>
      <vt:lpstr>Cambria Math</vt:lpstr>
      <vt:lpstr>Cochocib Script Latin Pro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Tuan Hai Vu</dc:creator>
  <cp:lastModifiedBy>Nguyễn Thị Lê Thủy</cp:lastModifiedBy>
  <cp:revision>19</cp:revision>
  <dcterms:created xsi:type="dcterms:W3CDTF">2025-08-09T01:51:01Z</dcterms:created>
  <dcterms:modified xsi:type="dcterms:W3CDTF">2026-01-27T14:07:45Z</dcterms:modified>
</cp:coreProperties>
</file>